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328" r:id="rId2"/>
    <p:sldId id="412" r:id="rId3"/>
    <p:sldId id="321" r:id="rId4"/>
    <p:sldId id="574" r:id="rId5"/>
    <p:sldId id="518" r:id="rId6"/>
    <p:sldId id="260" r:id="rId7"/>
    <p:sldId id="506" r:id="rId8"/>
    <p:sldId id="310" r:id="rId9"/>
    <p:sldId id="561" r:id="rId10"/>
    <p:sldId id="568" r:id="rId11"/>
    <p:sldId id="572" r:id="rId12"/>
    <p:sldId id="289" r:id="rId13"/>
    <p:sldId id="575" r:id="rId1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772"/>
    <a:srgbClr val="2A4671"/>
    <a:srgbClr val="314C6E"/>
    <a:srgbClr val="3FDBFB"/>
    <a:srgbClr val="456490"/>
    <a:srgbClr val="3B5E8B"/>
    <a:srgbClr val="85516F"/>
    <a:srgbClr val="247371"/>
    <a:srgbClr val="3680BB"/>
    <a:srgbClr val="6A0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5" autoAdjust="0"/>
  </p:normalViewPr>
  <p:slideViewPr>
    <p:cSldViewPr snapToGrid="0" snapToObjects="1">
      <p:cViewPr varScale="1">
        <p:scale>
          <a:sx n="58" d="100"/>
          <a:sy n="58" d="100"/>
        </p:scale>
        <p:origin x="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3D07C62-E722-9C45-A001-F629AE0E0ADA}" type="datetimeFigureOut">
              <a:rPr lang="en-US" smtClean="0"/>
              <a:t>17/02/2019</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EE6DC77-1AD4-8A41-9D58-E4AB7E76E34E}" type="slidenum">
              <a:rPr lang="en-US" smtClean="0"/>
              <a:t>‹#›</a:t>
            </a:fld>
            <a:endParaRPr lang="en-US"/>
          </a:p>
        </p:txBody>
      </p:sp>
    </p:spTree>
    <p:extLst>
      <p:ext uri="{BB962C8B-B14F-4D97-AF65-F5344CB8AC3E}">
        <p14:creationId xmlns:p14="http://schemas.microsoft.com/office/powerpoint/2010/main" val="15745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t>“We’ve mapped Mars, the moon and other planets to a higher resolution … than we have mapped our ocean beds.”</a:t>
            </a:r>
          </a:p>
          <a:p>
            <a:r>
              <a:rPr lang="en-NZ" sz="1100" dirty="0"/>
              <a:t>Our understanding of the ocean and natural processes occurring at the seafloor is therefore quite limited due to the difficulties in operating in this environment. This has left the vast majority of our planet virtually unmapped, unobserved, and unexplored.</a:t>
            </a:r>
          </a:p>
          <a:p>
            <a:r>
              <a:rPr lang="en-NZ" sz="1100" dirty="0"/>
              <a:t>Our challenge – ‘Why don’t we know more?’ As this group knows solutions for the water are well and truly here, it is the effort and the funding…… and at times geopolitics…</a:t>
            </a:r>
          </a:p>
          <a:p>
            <a:r>
              <a:rPr lang="en-NZ" sz="1100" dirty="0"/>
              <a:t>Interestingly the funding of 1 Mars mission of US$3B would map 90% of the seafloor of our oceans.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t>- it is about time that we had better maps for the seventy percent of planet earth that is covered in water.</a:t>
            </a:r>
          </a:p>
          <a:p>
            <a:endParaRPr lang="en-NZ" sz="1100" dirty="0"/>
          </a:p>
        </p:txBody>
      </p:sp>
      <p:sp>
        <p:nvSpPr>
          <p:cNvPr id="4" name="Slide Number Placeholder 3"/>
          <p:cNvSpPr>
            <a:spLocks noGrp="1"/>
          </p:cNvSpPr>
          <p:nvPr>
            <p:ph type="sldNum" sz="quarter" idx="10"/>
          </p:nvPr>
        </p:nvSpPr>
        <p:spPr/>
        <p:txBody>
          <a:bodyPr/>
          <a:lstStyle/>
          <a:p>
            <a:fld id="{ABA220B1-B0A5-4EBB-B1EE-3234DA121E2D}" type="slidenum">
              <a:rPr lang="en-NZ" smtClean="0"/>
              <a:t>2</a:t>
            </a:fld>
            <a:endParaRPr lang="en-NZ"/>
          </a:p>
        </p:txBody>
      </p:sp>
    </p:spTree>
    <p:extLst>
      <p:ext uri="{BB962C8B-B14F-4D97-AF65-F5344CB8AC3E}">
        <p14:creationId xmlns:p14="http://schemas.microsoft.com/office/powerpoint/2010/main" val="142677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Objectif de développement durable n°14 : vie aquatique - </a:t>
            </a:r>
            <a:r>
              <a:rPr lang="fr-FR" sz="1200" b="0" i="0" kern="1200" dirty="0">
                <a:solidFill>
                  <a:schemeClr val="tx1"/>
                </a:solidFill>
                <a:effectLst/>
                <a:latin typeface="+mn-lt"/>
                <a:ea typeface="+mn-ea"/>
                <a:cs typeface="+mn-cs"/>
              </a:rPr>
              <a:t>Conserver et exploiter de manière durable les océans, les mers et les ressources marines aux fins du développement durable.</a:t>
            </a:r>
            <a:endParaRPr lang="fr-FR" sz="1200" b="1"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EE6DC77-1AD4-8A41-9D58-E4AB7E76E34E}" type="slidenum">
              <a:rPr lang="en-US" smtClean="0"/>
              <a:t>3</a:t>
            </a:fld>
            <a:endParaRPr lang="en-US"/>
          </a:p>
        </p:txBody>
      </p:sp>
    </p:spTree>
    <p:extLst>
      <p:ext uri="{BB962C8B-B14F-4D97-AF65-F5344CB8AC3E}">
        <p14:creationId xmlns:p14="http://schemas.microsoft.com/office/powerpoint/2010/main" val="2257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xfrm>
            <a:off x="4483484" y="10494353"/>
            <a:ext cx="3437489" cy="551962"/>
          </a:xfrm>
          <a:prstGeom prst="rect">
            <a:avLst/>
          </a:prstGeom>
          <a:noFill/>
        </p:spPr>
        <p:txBody>
          <a:bodyPr/>
          <a:lstStyle/>
          <a:p>
            <a:fld id="{0E78A471-D789-41F3-8A64-F8CE717DD838}" type="slidenum">
              <a:rPr lang="en-GB"/>
              <a:t>4</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prstGeom prst="rect">
            <a:avLst/>
          </a:prstGeom>
          <a:noFill/>
          <a:ln/>
        </p:spPr>
        <p:txBody>
          <a:bodyPr tIns="10584"/>
          <a:lstStyle/>
          <a:p>
            <a:pPr>
              <a:spcBef>
                <a:spcPts val="1200"/>
              </a:spcBef>
            </a:pPr>
            <a:r>
              <a:rPr lang="en-US" dirty="0">
                <a:solidFill>
                  <a:srgbClr val="3879AA"/>
                </a:solidFill>
              </a:rPr>
              <a:t>NF focuses on social innovation</a:t>
            </a:r>
          </a:p>
          <a:p>
            <a:pPr>
              <a:spcBef>
                <a:spcPts val="1200"/>
              </a:spcBef>
            </a:pPr>
            <a:r>
              <a:rPr lang="en-US" dirty="0">
                <a:solidFill>
                  <a:srgbClr val="3879AA"/>
                </a:solidFill>
              </a:rPr>
              <a:t>“Forum for the Future of Ocean Floor Mapping” in Monaco in June of 2016.  </a:t>
            </a:r>
          </a:p>
          <a:p>
            <a:pPr>
              <a:spcBef>
                <a:spcPts val="1200"/>
              </a:spcBef>
            </a:pPr>
            <a:r>
              <a:rPr lang="en-US" dirty="0">
                <a:solidFill>
                  <a:srgbClr val="3879AA"/>
                </a:solidFill>
              </a:rPr>
              <a:t>Launched in 2017 at the UN Ocean conference in NY</a:t>
            </a:r>
          </a:p>
          <a:p>
            <a:pPr>
              <a:spcBef>
                <a:spcPts val="1200"/>
              </a:spcBef>
            </a:pPr>
            <a:r>
              <a:rPr lang="en-US" dirty="0">
                <a:solidFill>
                  <a:srgbClr val="3879AA"/>
                </a:solidFill>
              </a:rPr>
              <a:t>Project begin in Feb 2018</a:t>
            </a:r>
          </a:p>
        </p:txBody>
      </p:sp>
    </p:spTree>
    <p:extLst>
      <p:ext uri="{BB962C8B-B14F-4D97-AF65-F5344CB8AC3E}">
        <p14:creationId xmlns:p14="http://schemas.microsoft.com/office/powerpoint/2010/main" val="167680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0-1500m: Mainly within EEZs. Strategy to work with hydrographic offices to provide data. Crowd source data from fishing, transport industry and recreational boating in shallower areas. Industry and scientific expedition will also provide data. . </a:t>
            </a:r>
          </a:p>
          <a:p>
            <a:r>
              <a:rPr lang="en-NZ" sz="1200" b="0" i="0" u="none" strike="noStrike" kern="1200" baseline="0" dirty="0">
                <a:solidFill>
                  <a:schemeClr val="tx1"/>
                </a:solidFill>
                <a:latin typeface="+mn-lt"/>
                <a:ea typeface="+mn-ea"/>
                <a:cs typeface="+mn-cs"/>
              </a:rPr>
              <a:t>1500-3000m: partly within EEZs. Crowd source from single beam will not play a major role due to resolution and less activity in deeper waters. Industry &amp; scientific community will play critical role. Map the gaps activities focus on AREA. </a:t>
            </a:r>
          </a:p>
          <a:p>
            <a:r>
              <a:rPr lang="en-NZ" sz="1200" b="0" i="0" u="none" strike="noStrike" kern="1200" baseline="0" dirty="0">
                <a:solidFill>
                  <a:schemeClr val="tx1"/>
                </a:solidFill>
                <a:latin typeface="+mn-lt"/>
                <a:ea typeface="+mn-ea"/>
                <a:cs typeface="+mn-cs"/>
              </a:rPr>
              <a:t>300-5750m: mainly outside of EEZs. Industry &amp; scientific community will play a major role and crowd source from single beam a minor. Map the gaps activities </a:t>
            </a:r>
          </a:p>
          <a:p>
            <a:r>
              <a:rPr lang="en-NZ" sz="1200" b="0" i="0" u="none" strike="noStrike" kern="1200" baseline="0" dirty="0">
                <a:solidFill>
                  <a:schemeClr val="tx1"/>
                </a:solidFill>
                <a:latin typeface="+mn-lt"/>
                <a:ea typeface="+mn-ea"/>
                <a:cs typeface="+mn-cs"/>
              </a:rPr>
              <a:t>5750-11000m: Mostly outside of EEZs. Industry and scientific community will play a major role and crowd source from single beam a minor. Map the gaps activities </a:t>
            </a:r>
            <a:endParaRPr lang="en-NZ" b="0" dirty="0"/>
          </a:p>
        </p:txBody>
      </p:sp>
      <p:sp>
        <p:nvSpPr>
          <p:cNvPr id="4" name="Slide Number Placeholder 3"/>
          <p:cNvSpPr>
            <a:spLocks noGrp="1"/>
          </p:cNvSpPr>
          <p:nvPr>
            <p:ph type="sldNum" sz="quarter" idx="10"/>
          </p:nvPr>
        </p:nvSpPr>
        <p:spPr/>
        <p:txBody>
          <a:bodyPr/>
          <a:lstStyle/>
          <a:p>
            <a:fld id="{8EE6DC77-1AD4-8A41-9D58-E4AB7E76E34E}" type="slidenum">
              <a:rPr lang="en-US" smtClean="0"/>
              <a:t>5</a:t>
            </a:fld>
            <a:endParaRPr lang="en-US"/>
          </a:p>
        </p:txBody>
      </p:sp>
    </p:spTree>
    <p:extLst>
      <p:ext uri="{BB962C8B-B14F-4D97-AF65-F5344CB8AC3E}">
        <p14:creationId xmlns:p14="http://schemas.microsoft.com/office/powerpoint/2010/main" val="354206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DE6220-F64B-4065-BF93-ED90C57155D1}" type="slidenum">
              <a:rPr kumimoji="0" lang="sv-S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457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E196-13EB-4736-BB8D-113E373EE348}" type="slidenum">
              <a:rPr lang="en-GB" smtClean="0"/>
              <a:t>9</a:t>
            </a:fld>
            <a:endParaRPr lang="en-GB"/>
          </a:p>
        </p:txBody>
      </p:sp>
    </p:spTree>
    <p:extLst>
      <p:ext uri="{BB962C8B-B14F-4D97-AF65-F5344CB8AC3E}">
        <p14:creationId xmlns:p14="http://schemas.microsoft.com/office/powerpoint/2010/main" val="45231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222 days old</a:t>
            </a:r>
          </a:p>
          <a:p>
            <a:endParaRPr lang="en-US" dirty="0"/>
          </a:p>
        </p:txBody>
      </p:sp>
      <p:sp>
        <p:nvSpPr>
          <p:cNvPr id="4" name="Slide Number Placeholder 3"/>
          <p:cNvSpPr>
            <a:spLocks noGrp="1"/>
          </p:cNvSpPr>
          <p:nvPr>
            <p:ph type="sldNum" sz="quarter" idx="10"/>
          </p:nvPr>
        </p:nvSpPr>
        <p:spPr/>
        <p:txBody>
          <a:bodyPr/>
          <a:lstStyle/>
          <a:p>
            <a:fld id="{99DE6220-F64B-4065-BF93-ED90C57155D1}" type="slidenum">
              <a:rPr lang="sv-SE" smtClean="0"/>
              <a:pPr/>
              <a:t>10</a:t>
            </a:fld>
            <a:endParaRPr lang="sv-SE"/>
          </a:p>
        </p:txBody>
      </p:sp>
    </p:spTree>
    <p:extLst>
      <p:ext uri="{BB962C8B-B14F-4D97-AF65-F5344CB8AC3E}">
        <p14:creationId xmlns:p14="http://schemas.microsoft.com/office/powerpoint/2010/main" val="9258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BE196-13EB-4736-BB8D-113E373EE348}" type="slidenum">
              <a:rPr lang="en-GB" smtClean="0"/>
              <a:t>11</a:t>
            </a:fld>
            <a:endParaRPr lang="en-GB"/>
          </a:p>
        </p:txBody>
      </p:sp>
    </p:spTree>
    <p:extLst>
      <p:ext uri="{BB962C8B-B14F-4D97-AF65-F5344CB8AC3E}">
        <p14:creationId xmlns:p14="http://schemas.microsoft.com/office/powerpoint/2010/main" val="120010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917EA-967B-754A-A291-5C47FEA15CD9}" type="datetimeFigureOut">
              <a:rPr lang="en-US" smtClean="0"/>
              <a:t>17/02/2019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372E49-3988-B043-A7E4-A0C7E69DDD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917EA-967B-754A-A291-5C47FEA15CD9}" type="datetimeFigureOut">
              <a:rPr lang="en-US" smtClean="0"/>
              <a:t>17/02/2019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372E49-3988-B043-A7E4-A0C7E69DDD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oter-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244F2B-D3E3-432F-A296-BA5AD44F0891}"/>
              </a:ext>
            </a:extLst>
          </p:cNvPr>
          <p:cNvSpPr>
            <a:spLocks noGrp="1"/>
          </p:cNvSpPr>
          <p:nvPr>
            <p:ph type="title"/>
          </p:nvPr>
        </p:nvSpPr>
        <p:spPr>
          <a:xfrm>
            <a:off x="1313793" y="325822"/>
            <a:ext cx="7924800" cy="1019502"/>
          </a:xfrm>
          <a:prstGeom prst="rect">
            <a:avLst/>
          </a:prstGeom>
        </p:spPr>
        <p:txBody>
          <a:bodyPr anchor="ctr">
            <a:normAutofit/>
          </a:bodyPr>
          <a:lstStyle>
            <a:lvl1pPr algn="l">
              <a:defRPr sz="3200" b="1">
                <a:solidFill>
                  <a:schemeClr val="bg1"/>
                </a:solidFill>
              </a:defRPr>
            </a:lvl1pPr>
          </a:lstStyle>
          <a:p>
            <a:r>
              <a:rPr lang="en-US" dirty="0"/>
              <a:t>Click to edit Master title style</a:t>
            </a:r>
            <a:endParaRPr lang="en-NZ" dirty="0"/>
          </a:p>
        </p:txBody>
      </p:sp>
    </p:spTree>
    <p:extLst>
      <p:ext uri="{BB962C8B-B14F-4D97-AF65-F5344CB8AC3E}">
        <p14:creationId xmlns:p14="http://schemas.microsoft.com/office/powerpoint/2010/main" val="33320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2096911"/>
          </a:xfrm>
          <a:prstGeom prst="rect">
            <a:avLst/>
          </a:prstGeom>
        </p:spPr>
      </p:pic>
      <p:sp>
        <p:nvSpPr>
          <p:cNvPr id="2" name="Title Placeholder 1"/>
          <p:cNvSpPr>
            <a:spLocks noGrp="1"/>
          </p:cNvSpPr>
          <p:nvPr>
            <p:ph type="title"/>
          </p:nvPr>
        </p:nvSpPr>
        <p:spPr>
          <a:xfrm>
            <a:off x="1288402" y="136525"/>
            <a:ext cx="8013254" cy="13398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911" y="183296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18286" y="18288"/>
            <a:ext cx="1255667" cy="558209"/>
            <a:chOff x="-2" y="0"/>
            <a:chExt cx="1131516" cy="558209"/>
          </a:xfrm>
        </p:grpSpPr>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 y="0"/>
              <a:ext cx="563265" cy="558209"/>
            </a:xfrm>
            <a:prstGeom prst="rect">
              <a:avLst/>
            </a:prstGeom>
          </p:spPr>
        </p:pic>
        <p:pic>
          <p:nvPicPr>
            <p:cNvPr id="10" name="Picture 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76283" y="0"/>
              <a:ext cx="555231" cy="558209"/>
            </a:xfrm>
            <a:prstGeom prst="rect">
              <a:avLst/>
            </a:prstGeom>
          </p:spPr>
        </p:pic>
      </p:grpSp>
    </p:spTree>
    <p:extLst>
      <p:ext uri="{BB962C8B-B14F-4D97-AF65-F5344CB8AC3E}">
        <p14:creationId xmlns:p14="http://schemas.microsoft.com/office/powerpoint/2010/main" val="4717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4" r:id="rId5"/>
  </p:sldLayoutIdLst>
  <p:txStyles>
    <p:title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eabed2030.gebco.net/"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08B5CC-E180-D34E-8A5C-4C7239963504}"/>
              </a:ext>
            </a:extLst>
          </p:cNvPr>
          <p:cNvSpPr/>
          <p:nvPr/>
        </p:nvSpPr>
        <p:spPr>
          <a:xfrm>
            <a:off x="783360" y="1269573"/>
            <a:ext cx="10671832" cy="2246769"/>
          </a:xfrm>
          <a:prstGeom prst="rect">
            <a:avLst/>
          </a:prstGeom>
          <a:effectLst>
            <a:outerShdw blurRad="152400" dist="38100" dir="2700000" algn="tl" rotWithShape="0">
              <a:schemeClr val="bg1"/>
            </a:outerShdw>
          </a:effectLst>
        </p:spPr>
        <p:txBody>
          <a:bodyPr wrap="none">
            <a:spAutoFit/>
          </a:bodyPr>
          <a:lstStyle/>
          <a:p>
            <a:r>
              <a:rPr lang="en-US" sz="6000" b="1" dirty="0">
                <a:solidFill>
                  <a:srgbClr val="314C6E"/>
                </a:solidFill>
              </a:rPr>
              <a:t>The Nippon Foundation – GEBCO</a:t>
            </a:r>
          </a:p>
          <a:p>
            <a:pPr algn="ctr"/>
            <a:r>
              <a:rPr lang="en-US" sz="8000" b="1" dirty="0">
                <a:solidFill>
                  <a:srgbClr val="314C6E"/>
                </a:solidFill>
              </a:rPr>
              <a:t>SEABED 2030</a:t>
            </a:r>
            <a:endParaRPr lang="en-US" sz="8000" dirty="0">
              <a:solidFill>
                <a:srgbClr val="314C6E"/>
              </a:solidFill>
            </a:endParaRPr>
          </a:p>
        </p:txBody>
      </p:sp>
      <p:pic>
        <p:nvPicPr>
          <p:cNvPr id="5" name="Picture 4">
            <a:extLst>
              <a:ext uri="{FF2B5EF4-FFF2-40B4-BE49-F238E27FC236}">
                <a16:creationId xmlns="" xmlns:a16="http://schemas.microsoft.com/office/drawing/2014/main" id="{4E35B20D-D607-434C-99DD-3E875D0701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5609"/>
          <a:stretch/>
        </p:blipFill>
        <p:spPr>
          <a:xfrm>
            <a:off x="7212120" y="4784515"/>
            <a:ext cx="2504721" cy="1235285"/>
          </a:xfrm>
          <a:prstGeom prst="rect">
            <a:avLst/>
          </a:prstGeom>
        </p:spPr>
      </p:pic>
      <p:pic>
        <p:nvPicPr>
          <p:cNvPr id="6" name="Picture 5">
            <a:extLst>
              <a:ext uri="{FF2B5EF4-FFF2-40B4-BE49-F238E27FC236}">
                <a16:creationId xmlns="" xmlns:a16="http://schemas.microsoft.com/office/drawing/2014/main" id="{C9D2A0E9-6146-7A4A-B2FC-CFCDB04ED0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21400" y="4783479"/>
            <a:ext cx="890151" cy="1236321"/>
          </a:xfrm>
          <a:prstGeom prst="rect">
            <a:avLst/>
          </a:prstGeom>
        </p:spPr>
      </p:pic>
      <p:grpSp>
        <p:nvGrpSpPr>
          <p:cNvPr id="7" name="Group 6">
            <a:extLst>
              <a:ext uri="{FF2B5EF4-FFF2-40B4-BE49-F238E27FC236}">
                <a16:creationId xmlns="" xmlns:a16="http://schemas.microsoft.com/office/drawing/2014/main" id="{60CE656F-8ECC-CD47-9467-A85C7899641A}"/>
              </a:ext>
            </a:extLst>
          </p:cNvPr>
          <p:cNvGrpSpPr/>
          <p:nvPr/>
        </p:nvGrpSpPr>
        <p:grpSpPr>
          <a:xfrm>
            <a:off x="2659886" y="4749800"/>
            <a:ext cx="3239492" cy="1338497"/>
            <a:chOff x="-2" y="0"/>
            <a:chExt cx="1217426" cy="558209"/>
          </a:xfrm>
        </p:grpSpPr>
        <p:pic>
          <p:nvPicPr>
            <p:cNvPr id="8" name="Picture 7">
              <a:extLst>
                <a:ext uri="{FF2B5EF4-FFF2-40B4-BE49-F238E27FC236}">
                  <a16:creationId xmlns="" xmlns:a16="http://schemas.microsoft.com/office/drawing/2014/main" id="{7ACFDE37-8211-5D48-8735-B99D7E20EF3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0"/>
              <a:ext cx="563265" cy="558209"/>
            </a:xfrm>
            <a:prstGeom prst="rect">
              <a:avLst/>
            </a:prstGeom>
          </p:spPr>
        </p:pic>
        <p:pic>
          <p:nvPicPr>
            <p:cNvPr id="9" name="Picture 8">
              <a:extLst>
                <a:ext uri="{FF2B5EF4-FFF2-40B4-BE49-F238E27FC236}">
                  <a16:creationId xmlns="" xmlns:a16="http://schemas.microsoft.com/office/drawing/2014/main" id="{216CA5BD-00A9-3F41-B9D8-B983956AF6A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2193" y="0"/>
              <a:ext cx="555231" cy="558209"/>
            </a:xfrm>
            <a:prstGeom prst="rect">
              <a:avLst/>
            </a:prstGeom>
          </p:spPr>
        </p:pic>
      </p:grpSp>
      <p:sp>
        <p:nvSpPr>
          <p:cNvPr id="10" name="Rectangle 9">
            <a:extLst>
              <a:ext uri="{FF2B5EF4-FFF2-40B4-BE49-F238E27FC236}">
                <a16:creationId xmlns="" xmlns:a16="http://schemas.microsoft.com/office/drawing/2014/main" id="{833DE859-F96F-4DCB-9782-76AACB5179D9}"/>
              </a:ext>
            </a:extLst>
          </p:cNvPr>
          <p:cNvSpPr/>
          <p:nvPr/>
        </p:nvSpPr>
        <p:spPr>
          <a:xfrm>
            <a:off x="2202153" y="3663538"/>
            <a:ext cx="8428383" cy="646331"/>
          </a:xfrm>
          <a:prstGeom prst="rect">
            <a:avLst/>
          </a:prstGeom>
        </p:spPr>
        <p:txBody>
          <a:bodyPr wrap="square">
            <a:spAutoFit/>
          </a:bodyPr>
          <a:lstStyle/>
          <a:p>
            <a:r>
              <a:rPr lang="en-US" sz="3600" b="1" dirty="0">
                <a:solidFill>
                  <a:schemeClr val="bg1"/>
                </a:solidFill>
              </a:rPr>
              <a:t>100% of the Ocean Floor Mapped by 2030</a:t>
            </a:r>
          </a:p>
        </p:txBody>
      </p:sp>
    </p:spTree>
    <p:extLst>
      <p:ext uri="{BB962C8B-B14F-4D97-AF65-F5344CB8AC3E}">
        <p14:creationId xmlns:p14="http://schemas.microsoft.com/office/powerpoint/2010/main" val="233735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261296" y="343109"/>
            <a:ext cx="8037013" cy="1077218"/>
          </a:xfrm>
          <a:prstGeom prst="rect">
            <a:avLst/>
          </a:prstGeom>
          <a:noFill/>
        </p:spPr>
        <p:txBody>
          <a:bodyPr wrap="square" rtlCol="0">
            <a:spAutoFit/>
          </a:bodyPr>
          <a:lstStyle/>
          <a:p>
            <a:pPr algn="ctr" fontAlgn="base">
              <a:spcBef>
                <a:spcPct val="0"/>
              </a:spcBef>
              <a:spcAft>
                <a:spcPct val="0"/>
              </a:spcAft>
              <a:defRPr/>
            </a:pPr>
            <a:r>
              <a:rPr lang="en-US" sz="3200" dirty="0">
                <a:solidFill>
                  <a:schemeClr val="bg1"/>
                </a:solidFill>
              </a:rPr>
              <a:t>Seabed 2030 Governance &amp; Operations</a:t>
            </a:r>
          </a:p>
          <a:p>
            <a:pPr algn="ctr" fontAlgn="base">
              <a:spcBef>
                <a:spcPct val="0"/>
              </a:spcBef>
              <a:spcAft>
                <a:spcPct val="0"/>
              </a:spcAft>
              <a:defRPr/>
            </a:pPr>
            <a:r>
              <a:rPr lang="en-US" sz="3200" b="1" dirty="0">
                <a:solidFill>
                  <a:schemeClr val="bg1"/>
                </a:solidFill>
              </a:rPr>
              <a:t>Leader Team</a:t>
            </a:r>
          </a:p>
        </p:txBody>
      </p:sp>
      <p:sp>
        <p:nvSpPr>
          <p:cNvPr id="75" name="TextBox 74"/>
          <p:cNvSpPr txBox="1"/>
          <p:nvPr/>
        </p:nvSpPr>
        <p:spPr>
          <a:xfrm>
            <a:off x="1528226" y="6458034"/>
            <a:ext cx="2643672" cy="338554"/>
          </a:xfrm>
          <a:prstGeom prst="rect">
            <a:avLst/>
          </a:prstGeom>
          <a:noFill/>
        </p:spPr>
        <p:txBody>
          <a:bodyPr wrap="none" rtlCol="0">
            <a:spAutoFit/>
          </a:bodyPr>
          <a:lstStyle/>
          <a:p>
            <a:pPr fontAlgn="base">
              <a:spcBef>
                <a:spcPct val="0"/>
              </a:spcBef>
              <a:spcAft>
                <a:spcPct val="0"/>
              </a:spcAft>
              <a:defRPr/>
            </a:pPr>
            <a:r>
              <a:rPr lang="en-US" sz="1600" dirty="0">
                <a:solidFill>
                  <a:prstClr val="white"/>
                </a:solidFill>
                <a:latin typeface="Arial" charset="0"/>
              </a:rPr>
              <a:t>New mapping technologies</a:t>
            </a:r>
          </a:p>
        </p:txBody>
      </p:sp>
      <p:sp>
        <p:nvSpPr>
          <p:cNvPr id="83" name="TextBox 82"/>
          <p:cNvSpPr txBox="1"/>
          <p:nvPr/>
        </p:nvSpPr>
        <p:spPr>
          <a:xfrm rot="16200000">
            <a:off x="9125587" y="1435716"/>
            <a:ext cx="2754067" cy="215444"/>
          </a:xfrm>
          <a:prstGeom prst="rect">
            <a:avLst/>
          </a:prstGeom>
          <a:noFill/>
        </p:spPr>
        <p:txBody>
          <a:bodyPr wrap="square" rtlCol="0">
            <a:spAutoFit/>
          </a:bodyPr>
          <a:lstStyle/>
          <a:p>
            <a:pPr fontAlgn="base">
              <a:spcBef>
                <a:spcPct val="0"/>
              </a:spcBef>
              <a:spcAft>
                <a:spcPct val="0"/>
              </a:spcAft>
              <a:defRPr/>
            </a:pPr>
            <a:r>
              <a:rPr lang="en-US" sz="800" dirty="0">
                <a:solidFill>
                  <a:prstClr val="white"/>
                </a:solidFill>
                <a:latin typeface="Arial" charset="0"/>
              </a:rPr>
              <a:t>Illustration: Marine Dep. Malaysia</a:t>
            </a:r>
          </a:p>
        </p:txBody>
      </p:sp>
      <p:sp>
        <p:nvSpPr>
          <p:cNvPr id="2" name="TextBox 1"/>
          <p:cNvSpPr txBox="1"/>
          <p:nvPr/>
        </p:nvSpPr>
        <p:spPr>
          <a:xfrm>
            <a:off x="485068" y="1706054"/>
            <a:ext cx="5281318" cy="523220"/>
          </a:xfrm>
          <a:prstGeom prst="rect">
            <a:avLst/>
          </a:prstGeom>
          <a:noFill/>
        </p:spPr>
        <p:txBody>
          <a:bodyPr wrap="none" rtlCol="0">
            <a:spAutoFit/>
          </a:bodyPr>
          <a:lstStyle/>
          <a:p>
            <a:r>
              <a:rPr lang="en-GB" sz="2800" dirty="0"/>
              <a:t>Operational since1</a:t>
            </a:r>
            <a:r>
              <a:rPr lang="en-GB" sz="2800" baseline="30000" dirty="0"/>
              <a:t>st</a:t>
            </a:r>
            <a:r>
              <a:rPr lang="en-GB" sz="2800" dirty="0"/>
              <a:t> February 2018</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6291" y="2221459"/>
            <a:ext cx="5760641" cy="3653916"/>
          </a:xfrm>
          <a:prstGeom prst="rect">
            <a:avLst/>
          </a:prstGeom>
        </p:spPr>
      </p:pic>
      <p:sp>
        <p:nvSpPr>
          <p:cNvPr id="9" name="TextBox 8"/>
          <p:cNvSpPr txBox="1"/>
          <p:nvPr/>
        </p:nvSpPr>
        <p:spPr>
          <a:xfrm>
            <a:off x="485068" y="2539222"/>
            <a:ext cx="5213462" cy="3139321"/>
          </a:xfrm>
          <a:prstGeom prst="rect">
            <a:avLst/>
          </a:prstGeom>
          <a:noFill/>
        </p:spPr>
        <p:txBody>
          <a:bodyPr wrap="square" rtlCol="0">
            <a:spAutoFit/>
          </a:bodyPr>
          <a:lstStyle/>
          <a:p>
            <a:r>
              <a:rPr lang="en-GB" dirty="0"/>
              <a:t>From left to right: </a:t>
            </a:r>
          </a:p>
          <a:p>
            <a:pPr marL="715963" indent="-171450">
              <a:buFontTx/>
              <a:buChar char="-"/>
            </a:pPr>
            <a:r>
              <a:rPr lang="en-GB" dirty="0"/>
              <a:t>Graham Allen (Establishment Team)</a:t>
            </a:r>
          </a:p>
          <a:p>
            <a:pPr marL="715963" indent="-171450">
              <a:buFontTx/>
              <a:buChar char="-"/>
            </a:pPr>
            <a:r>
              <a:rPr lang="en-GB" dirty="0"/>
              <a:t>Vicki Ferrini (Regional Centre Lead)</a:t>
            </a:r>
          </a:p>
          <a:p>
            <a:pPr marL="715963" indent="-171450">
              <a:buFontTx/>
              <a:buChar char="-"/>
            </a:pPr>
            <a:r>
              <a:rPr lang="en-GB" dirty="0"/>
              <a:t>Larry Mayer (Regional </a:t>
            </a:r>
            <a:r>
              <a:rPr lang="en-GB" dirty="0" err="1"/>
              <a:t>Center</a:t>
            </a:r>
            <a:r>
              <a:rPr lang="en-GB" dirty="0"/>
              <a:t> co-Lead)</a:t>
            </a:r>
          </a:p>
          <a:p>
            <a:pPr marL="715963" indent="-171450">
              <a:buFontTx/>
              <a:buChar char="-"/>
            </a:pPr>
            <a:r>
              <a:rPr lang="en-GB" dirty="0"/>
              <a:t>Helen Snaith (Global </a:t>
            </a:r>
            <a:r>
              <a:rPr lang="en-GB" dirty="0" err="1"/>
              <a:t>Center</a:t>
            </a:r>
            <a:r>
              <a:rPr lang="en-GB" dirty="0"/>
              <a:t> Lead)</a:t>
            </a:r>
          </a:p>
          <a:p>
            <a:pPr marL="715963" indent="-171450">
              <a:buFontTx/>
              <a:buChar char="-"/>
            </a:pPr>
            <a:r>
              <a:rPr lang="en-US" dirty="0"/>
              <a:t>Boris Dorschel (</a:t>
            </a:r>
            <a:r>
              <a:rPr lang="en-GB" dirty="0"/>
              <a:t>Regional </a:t>
            </a:r>
            <a:r>
              <a:rPr lang="en-GB" dirty="0" err="1"/>
              <a:t>Center</a:t>
            </a:r>
            <a:r>
              <a:rPr lang="en-GB" dirty="0"/>
              <a:t> Lead)</a:t>
            </a:r>
          </a:p>
          <a:p>
            <a:pPr marL="715963" indent="-171450">
              <a:buFontTx/>
              <a:buChar char="-"/>
            </a:pPr>
            <a:r>
              <a:rPr lang="en-US" dirty="0"/>
              <a:t>Pauline Weatherall (Digital Atlas Manager)</a:t>
            </a:r>
          </a:p>
          <a:p>
            <a:pPr marL="715963" indent="-171450">
              <a:buFontTx/>
              <a:buChar char="-"/>
            </a:pPr>
            <a:r>
              <a:rPr lang="en-US" dirty="0"/>
              <a:t>Martin Jakobsson </a:t>
            </a:r>
            <a:r>
              <a:rPr lang="en-GB" dirty="0"/>
              <a:t>(Regional </a:t>
            </a:r>
            <a:r>
              <a:rPr lang="en-GB" dirty="0" err="1"/>
              <a:t>Center</a:t>
            </a:r>
            <a:r>
              <a:rPr lang="en-GB" dirty="0"/>
              <a:t> co-Lead)</a:t>
            </a:r>
          </a:p>
          <a:p>
            <a:pPr marL="715963" indent="-171450">
              <a:buFontTx/>
              <a:buChar char="-"/>
            </a:pPr>
            <a:r>
              <a:rPr lang="en-US" dirty="0"/>
              <a:t>Geoffroy Lamarche (Regional Center Lead)</a:t>
            </a:r>
          </a:p>
          <a:p>
            <a:pPr marL="715963" indent="-171450">
              <a:buFontTx/>
              <a:buChar char="-"/>
            </a:pPr>
            <a:r>
              <a:rPr lang="en-US" dirty="0"/>
              <a:t>Patrick Orr (</a:t>
            </a:r>
            <a:r>
              <a:rPr lang="en-US" dirty="0" err="1"/>
              <a:t>Comms</a:t>
            </a:r>
            <a:r>
              <a:rPr lang="en-US" dirty="0"/>
              <a:t>)</a:t>
            </a:r>
          </a:p>
          <a:p>
            <a:pPr marL="715963" indent="-171450">
              <a:buFontTx/>
              <a:buChar char="-"/>
            </a:pPr>
            <a:r>
              <a:rPr lang="en-US" dirty="0"/>
              <a:t>Henry Gilliver (</a:t>
            </a:r>
            <a:r>
              <a:rPr lang="en-US" dirty="0" err="1"/>
              <a:t>Comms</a:t>
            </a:r>
            <a:r>
              <a:rPr lang="en-US" dirty="0"/>
              <a:t>)</a:t>
            </a:r>
          </a:p>
        </p:txBody>
      </p:sp>
    </p:spTree>
    <p:extLst>
      <p:ext uri="{BB962C8B-B14F-4D97-AF65-F5344CB8AC3E}">
        <p14:creationId xmlns:p14="http://schemas.microsoft.com/office/powerpoint/2010/main" val="315432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75" name="Group 100"/>
          <p:cNvGrpSpPr>
            <a:grpSpLocks noChangeAspect="1"/>
          </p:cNvGrpSpPr>
          <p:nvPr/>
        </p:nvGrpSpPr>
        <p:grpSpPr bwMode="auto">
          <a:xfrm>
            <a:off x="1431875" y="1243875"/>
            <a:ext cx="1774495" cy="1839891"/>
            <a:chOff x="3376909" y="1136175"/>
            <a:chExt cx="1802028" cy="1801525"/>
          </a:xfrm>
        </p:grpSpPr>
        <p:sp>
          <p:nvSpPr>
            <p:cNvPr id="102" name="Oval 101"/>
            <p:cNvSpPr>
              <a:spLocks noChangeAspect="1"/>
            </p:cNvSpPr>
            <p:nvPr/>
          </p:nvSpPr>
          <p:spPr>
            <a:xfrm>
              <a:off x="3376909" y="1136175"/>
              <a:ext cx="1802028" cy="18015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9526" name="Group 102"/>
            <p:cNvGrpSpPr>
              <a:grpSpLocks/>
            </p:cNvGrpSpPr>
            <p:nvPr/>
          </p:nvGrpSpPr>
          <p:grpSpPr bwMode="auto">
            <a:xfrm>
              <a:off x="3770872" y="1376972"/>
              <a:ext cx="1027202" cy="755617"/>
              <a:chOff x="3622535" y="1694180"/>
              <a:chExt cx="1237226" cy="910114"/>
            </a:xfrm>
          </p:grpSpPr>
          <p:sp>
            <p:nvSpPr>
              <p:cNvPr id="105" name="Freeform 104"/>
              <p:cNvSpPr/>
              <p:nvPr/>
            </p:nvSpPr>
            <p:spPr>
              <a:xfrm>
                <a:off x="4438465" y="2239220"/>
                <a:ext cx="421296" cy="259666"/>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6" name="Oval 105"/>
              <p:cNvSpPr/>
              <p:nvPr/>
            </p:nvSpPr>
            <p:spPr>
              <a:xfrm>
                <a:off x="4502461" y="1925565"/>
                <a:ext cx="295975" cy="29565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7" name="Freeform 106"/>
              <p:cNvSpPr/>
              <p:nvPr/>
            </p:nvSpPr>
            <p:spPr>
              <a:xfrm>
                <a:off x="3622535" y="2241790"/>
                <a:ext cx="418631" cy="25709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8" name="Oval 107"/>
              <p:cNvSpPr/>
              <p:nvPr/>
            </p:nvSpPr>
            <p:spPr>
              <a:xfrm>
                <a:off x="3681196" y="1928138"/>
                <a:ext cx="295975" cy="2930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9" name="Freeform 108"/>
              <p:cNvSpPr/>
              <p:nvPr/>
            </p:nvSpPr>
            <p:spPr>
              <a:xfrm>
                <a:off x="3918510" y="2120957"/>
                <a:ext cx="642609" cy="483337"/>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 name="connsiteX0" fmla="*/ 211230 w 828716"/>
                  <a:gd name="connsiteY0" fmla="*/ 0 h 508862"/>
                  <a:gd name="connsiteX1" fmla="*/ 89579 w 828716"/>
                  <a:gd name="connsiteY1" fmla="*/ 508862 h 508862"/>
                  <a:gd name="connsiteX2" fmla="*/ 738004 w 828716"/>
                  <a:gd name="connsiteY2" fmla="*/ 506895 h 508862"/>
                  <a:gd name="connsiteX3" fmla="*/ 589864 w 828716"/>
                  <a:gd name="connsiteY3" fmla="*/ 3165 h 508862"/>
                  <a:gd name="connsiteX4" fmla="*/ 211230 w 828716"/>
                  <a:gd name="connsiteY4" fmla="*/ 0 h 508862"/>
                  <a:gd name="connsiteX0" fmla="*/ 239458 w 820127"/>
                  <a:gd name="connsiteY0" fmla="*/ 1640 h 505697"/>
                  <a:gd name="connsiteX1" fmla="*/ 80990 w 820127"/>
                  <a:gd name="connsiteY1" fmla="*/ 505697 h 505697"/>
                  <a:gd name="connsiteX2" fmla="*/ 729415 w 820127"/>
                  <a:gd name="connsiteY2" fmla="*/ 503730 h 505697"/>
                  <a:gd name="connsiteX3" fmla="*/ 581275 w 820127"/>
                  <a:gd name="connsiteY3" fmla="*/ 0 h 505697"/>
                  <a:gd name="connsiteX4" fmla="*/ 239458 w 820127"/>
                  <a:gd name="connsiteY4" fmla="*/ 1640 h 505697"/>
                  <a:gd name="connsiteX0" fmla="*/ 239458 w 816266"/>
                  <a:gd name="connsiteY0" fmla="*/ 1640 h 505697"/>
                  <a:gd name="connsiteX1" fmla="*/ 80990 w 816266"/>
                  <a:gd name="connsiteY1" fmla="*/ 505697 h 505697"/>
                  <a:gd name="connsiteX2" fmla="*/ 724156 w 816266"/>
                  <a:gd name="connsiteY2" fmla="*/ 479705 h 505697"/>
                  <a:gd name="connsiteX3" fmla="*/ 581275 w 816266"/>
                  <a:gd name="connsiteY3" fmla="*/ 0 h 505697"/>
                  <a:gd name="connsiteX4" fmla="*/ 239458 w 816266"/>
                  <a:gd name="connsiteY4" fmla="*/ 1640 h 505697"/>
                  <a:gd name="connsiteX0" fmla="*/ 235335 w 812143"/>
                  <a:gd name="connsiteY0" fmla="*/ 1640 h 481672"/>
                  <a:gd name="connsiteX1" fmla="*/ 82127 w 812143"/>
                  <a:gd name="connsiteY1" fmla="*/ 481672 h 481672"/>
                  <a:gd name="connsiteX2" fmla="*/ 720033 w 812143"/>
                  <a:gd name="connsiteY2" fmla="*/ 479705 h 481672"/>
                  <a:gd name="connsiteX3" fmla="*/ 577152 w 812143"/>
                  <a:gd name="connsiteY3" fmla="*/ 0 h 481672"/>
                  <a:gd name="connsiteX4" fmla="*/ 235335 w 812143"/>
                  <a:gd name="connsiteY4" fmla="*/ 1640 h 481672"/>
                  <a:gd name="connsiteX0" fmla="*/ 235335 w 810745"/>
                  <a:gd name="connsiteY0" fmla="*/ 0 h 480032"/>
                  <a:gd name="connsiteX1" fmla="*/ 82127 w 810745"/>
                  <a:gd name="connsiteY1" fmla="*/ 480032 h 480032"/>
                  <a:gd name="connsiteX2" fmla="*/ 720033 w 810745"/>
                  <a:gd name="connsiteY2" fmla="*/ 478065 h 480032"/>
                  <a:gd name="connsiteX3" fmla="*/ 571891 w 810745"/>
                  <a:gd name="connsiteY3" fmla="*/ 36800 h 480032"/>
                  <a:gd name="connsiteX4" fmla="*/ 235335 w 810745"/>
                  <a:gd name="connsiteY4" fmla="*/ 0 h 480032"/>
                  <a:gd name="connsiteX0" fmla="*/ 231238 w 811908"/>
                  <a:gd name="connsiteY0" fmla="*/ 0 h 456007"/>
                  <a:gd name="connsiteX1" fmla="*/ 83290 w 811908"/>
                  <a:gd name="connsiteY1" fmla="*/ 456007 h 456007"/>
                  <a:gd name="connsiteX2" fmla="*/ 721196 w 811908"/>
                  <a:gd name="connsiteY2" fmla="*/ 454040 h 456007"/>
                  <a:gd name="connsiteX3" fmla="*/ 573054 w 811908"/>
                  <a:gd name="connsiteY3" fmla="*/ 12775 h 456007"/>
                  <a:gd name="connsiteX4" fmla="*/ 231238 w 811908"/>
                  <a:gd name="connsiteY4" fmla="*/ 0 h 456007"/>
                  <a:gd name="connsiteX0" fmla="*/ 222373 w 814567"/>
                  <a:gd name="connsiteY0" fmla="*/ 0 h 445478"/>
                  <a:gd name="connsiteX1" fmla="*/ 85949 w 814567"/>
                  <a:gd name="connsiteY1" fmla="*/ 445478 h 445478"/>
                  <a:gd name="connsiteX2" fmla="*/ 723855 w 814567"/>
                  <a:gd name="connsiteY2" fmla="*/ 443511 h 445478"/>
                  <a:gd name="connsiteX3" fmla="*/ 575713 w 814567"/>
                  <a:gd name="connsiteY3" fmla="*/ 2246 h 445478"/>
                  <a:gd name="connsiteX4" fmla="*/ 222373 w 814567"/>
                  <a:gd name="connsiteY4" fmla="*/ 0 h 445478"/>
                  <a:gd name="connsiteX0" fmla="*/ 222373 w 816622"/>
                  <a:gd name="connsiteY0" fmla="*/ 0 h 445478"/>
                  <a:gd name="connsiteX1" fmla="*/ 85949 w 816622"/>
                  <a:gd name="connsiteY1" fmla="*/ 445478 h 445478"/>
                  <a:gd name="connsiteX2" fmla="*/ 723855 w 816622"/>
                  <a:gd name="connsiteY2" fmla="*/ 443511 h 445478"/>
                  <a:gd name="connsiteX3" fmla="*/ 583396 w 816622"/>
                  <a:gd name="connsiteY3" fmla="*/ 2246 h 445478"/>
                  <a:gd name="connsiteX4" fmla="*/ 222373 w 81662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62" h="445478">
                    <a:moveTo>
                      <a:pt x="222373" y="0"/>
                    </a:moveTo>
                    <a:cubicBezTo>
                      <a:pt x="65003" y="55701"/>
                      <a:pt x="-107865" y="183748"/>
                      <a:pt x="85949" y="445478"/>
                    </a:cubicBezTo>
                    <a:lnTo>
                      <a:pt x="723855" y="443511"/>
                    </a:lnTo>
                    <a:cubicBezTo>
                      <a:pt x="913838" y="233547"/>
                      <a:pt x="761397" y="41425"/>
                      <a:pt x="583396" y="2246"/>
                    </a:cubicBezTo>
                    <a:cubicBezTo>
                      <a:pt x="441468" y="48973"/>
                      <a:pt x="361817" y="50104"/>
                      <a:pt x="222373" y="0"/>
                    </a:cubicBezTo>
                    <a:close/>
                  </a:path>
                </a:pathLst>
              </a:cu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0" name="Oval 109"/>
              <p:cNvSpPr/>
              <p:nvPr/>
            </p:nvSpPr>
            <p:spPr>
              <a:xfrm>
                <a:off x="4019834" y="1694180"/>
                <a:ext cx="439960" cy="43706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sp>
          <p:nvSpPr>
            <p:cNvPr id="19527" name="Rectangle 103"/>
            <p:cNvSpPr>
              <a:spLocks noChangeArrowheads="1"/>
            </p:cNvSpPr>
            <p:nvPr/>
          </p:nvSpPr>
          <p:spPr bwMode="auto">
            <a:xfrm>
              <a:off x="3593080" y="2054711"/>
              <a:ext cx="1326048" cy="7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400" b="1" dirty="0">
                  <a:solidFill>
                    <a:schemeClr val="bg1"/>
                  </a:solidFill>
                </a:rPr>
                <a:t>Advisory</a:t>
              </a:r>
            </a:p>
            <a:p>
              <a:pPr algn="ctr" eaLnBrk="1" hangingPunct="1"/>
              <a:r>
                <a:rPr lang="en-GB" altLang="en-US" sz="1400" b="1" dirty="0">
                  <a:solidFill>
                    <a:schemeClr val="bg1"/>
                  </a:solidFill>
                </a:rPr>
                <a:t>Group</a:t>
              </a:r>
            </a:p>
          </p:txBody>
        </p:sp>
      </p:grpSp>
      <p:pic>
        <p:nvPicPr>
          <p:cNvPr id="22" name="Picture 21">
            <a:extLst>
              <a:ext uri="{FF2B5EF4-FFF2-40B4-BE49-F238E27FC236}">
                <a16:creationId xmlns="" xmlns:a16="http://schemas.microsoft.com/office/drawing/2014/main" id="{F4391E65-C564-45A4-9E11-FBECEC76017E}"/>
              </a:ext>
            </a:extLst>
          </p:cNvPr>
          <p:cNvPicPr>
            <a:picLocks noChangeAspect="1"/>
          </p:cNvPicPr>
          <p:nvPr/>
        </p:nvPicPr>
        <p:blipFill>
          <a:blip r:embed="rId3"/>
          <a:stretch>
            <a:fillRect/>
          </a:stretch>
        </p:blipFill>
        <p:spPr>
          <a:xfrm>
            <a:off x="814025" y="3278741"/>
            <a:ext cx="2011588" cy="1772113"/>
          </a:xfrm>
          <a:prstGeom prst="rect">
            <a:avLst/>
          </a:prstGeom>
        </p:spPr>
      </p:pic>
      <p:pic>
        <p:nvPicPr>
          <p:cNvPr id="23" name="Picture 22">
            <a:extLst>
              <a:ext uri="{FF2B5EF4-FFF2-40B4-BE49-F238E27FC236}">
                <a16:creationId xmlns="" xmlns:a16="http://schemas.microsoft.com/office/drawing/2014/main" id="{635405D1-FF20-4647-80F3-C6D8652B28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874" y="3115649"/>
            <a:ext cx="1765526" cy="2098296"/>
          </a:xfrm>
          <a:prstGeom prst="rect">
            <a:avLst/>
          </a:prstGeom>
        </p:spPr>
      </p:pic>
      <p:pic>
        <p:nvPicPr>
          <p:cNvPr id="24" name="Picture 23">
            <a:extLst>
              <a:ext uri="{FF2B5EF4-FFF2-40B4-BE49-F238E27FC236}">
                <a16:creationId xmlns="" xmlns:a16="http://schemas.microsoft.com/office/drawing/2014/main" id="{7F61BAF8-E56B-4418-B41E-C96E3EBF59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1661" y="3083767"/>
            <a:ext cx="1765526" cy="2162061"/>
          </a:xfrm>
          <a:prstGeom prst="rect">
            <a:avLst/>
          </a:prstGeom>
        </p:spPr>
      </p:pic>
      <p:pic>
        <p:nvPicPr>
          <p:cNvPr id="25" name="Picture 24">
            <a:extLst>
              <a:ext uri="{FF2B5EF4-FFF2-40B4-BE49-F238E27FC236}">
                <a16:creationId xmlns="" xmlns:a16="http://schemas.microsoft.com/office/drawing/2014/main" id="{ADD6A20E-7151-4DE0-9EFE-83279252E5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12449" y="3111918"/>
            <a:ext cx="1765526" cy="2105758"/>
          </a:xfrm>
          <a:prstGeom prst="rect">
            <a:avLst/>
          </a:prstGeom>
        </p:spPr>
      </p:pic>
      <p:sp>
        <p:nvSpPr>
          <p:cNvPr id="26" name="TextBox 25">
            <a:extLst>
              <a:ext uri="{FF2B5EF4-FFF2-40B4-BE49-F238E27FC236}">
                <a16:creationId xmlns="" xmlns:a16="http://schemas.microsoft.com/office/drawing/2014/main" id="{7AD6FC0A-A487-40A6-A0DF-8419E3B7C3C6}"/>
              </a:ext>
            </a:extLst>
          </p:cNvPr>
          <p:cNvSpPr txBox="1"/>
          <p:nvPr/>
        </p:nvSpPr>
        <p:spPr>
          <a:xfrm>
            <a:off x="1166079" y="5383292"/>
            <a:ext cx="1403397" cy="461665"/>
          </a:xfrm>
          <a:prstGeom prst="rect">
            <a:avLst/>
          </a:prstGeom>
          <a:noFill/>
        </p:spPr>
        <p:txBody>
          <a:bodyPr wrap="none" rtlCol="0">
            <a:spAutoFit/>
          </a:bodyPr>
          <a:lstStyle/>
          <a:p>
            <a:pPr algn="ctr"/>
            <a:r>
              <a:rPr lang="en-GB" sz="1200" dirty="0"/>
              <a:t>Dawn Wright</a:t>
            </a:r>
          </a:p>
          <a:p>
            <a:pPr algn="ctr"/>
            <a:r>
              <a:rPr lang="en-GB" sz="1200" dirty="0"/>
              <a:t>Chief Scientist, ESRI</a:t>
            </a:r>
          </a:p>
        </p:txBody>
      </p:sp>
      <p:sp>
        <p:nvSpPr>
          <p:cNvPr id="27" name="TextBox 26">
            <a:extLst>
              <a:ext uri="{FF2B5EF4-FFF2-40B4-BE49-F238E27FC236}">
                <a16:creationId xmlns="" xmlns:a16="http://schemas.microsoft.com/office/drawing/2014/main" id="{8BABAD19-4A28-4649-9E8C-77138280C908}"/>
              </a:ext>
            </a:extLst>
          </p:cNvPr>
          <p:cNvSpPr txBox="1"/>
          <p:nvPr/>
        </p:nvSpPr>
        <p:spPr>
          <a:xfrm>
            <a:off x="3678909" y="5387276"/>
            <a:ext cx="2229456" cy="461665"/>
          </a:xfrm>
          <a:prstGeom prst="rect">
            <a:avLst/>
          </a:prstGeom>
          <a:noFill/>
        </p:spPr>
        <p:txBody>
          <a:bodyPr wrap="none" rtlCol="0">
            <a:spAutoFit/>
          </a:bodyPr>
          <a:lstStyle/>
          <a:p>
            <a:pPr algn="ctr"/>
            <a:r>
              <a:rPr lang="en-GB" sz="1200" dirty="0"/>
              <a:t>Bjorn </a:t>
            </a:r>
            <a:r>
              <a:rPr lang="en-GB" sz="1200" dirty="0" err="1"/>
              <a:t>Jalving</a:t>
            </a:r>
            <a:endParaRPr lang="en-GB" sz="1200" dirty="0"/>
          </a:p>
          <a:p>
            <a:pPr algn="ctr"/>
            <a:r>
              <a:rPr lang="en-GB" sz="1200" dirty="0"/>
              <a:t>Executive VP, </a:t>
            </a:r>
            <a:r>
              <a:rPr lang="en-GB" sz="1200" dirty="0" err="1"/>
              <a:t>Konsberg</a:t>
            </a:r>
            <a:r>
              <a:rPr lang="en-GB" sz="1200" dirty="0"/>
              <a:t> Maritime</a:t>
            </a:r>
          </a:p>
        </p:txBody>
      </p:sp>
      <p:sp>
        <p:nvSpPr>
          <p:cNvPr id="28" name="TextBox 27">
            <a:extLst>
              <a:ext uri="{FF2B5EF4-FFF2-40B4-BE49-F238E27FC236}">
                <a16:creationId xmlns="" xmlns:a16="http://schemas.microsoft.com/office/drawing/2014/main" id="{5FA8061F-BC15-44AC-8525-5F682A7D9854}"/>
              </a:ext>
            </a:extLst>
          </p:cNvPr>
          <p:cNvSpPr txBox="1"/>
          <p:nvPr/>
        </p:nvSpPr>
        <p:spPr>
          <a:xfrm>
            <a:off x="6316362" y="5387276"/>
            <a:ext cx="2558842" cy="461665"/>
          </a:xfrm>
          <a:prstGeom prst="rect">
            <a:avLst/>
          </a:prstGeom>
          <a:noFill/>
        </p:spPr>
        <p:txBody>
          <a:bodyPr wrap="none" rtlCol="0">
            <a:spAutoFit/>
          </a:bodyPr>
          <a:lstStyle/>
          <a:p>
            <a:pPr algn="ctr"/>
            <a:r>
              <a:rPr lang="en-GB" sz="1200" dirty="0" err="1"/>
              <a:t>Dr.</a:t>
            </a:r>
            <a:r>
              <a:rPr lang="en-GB" sz="1200" dirty="0"/>
              <a:t> </a:t>
            </a:r>
            <a:r>
              <a:rPr lang="en-GB" sz="1200" dirty="0" err="1"/>
              <a:t>Kilaparti</a:t>
            </a:r>
            <a:r>
              <a:rPr lang="en-GB" sz="1200" dirty="0"/>
              <a:t> Ramakrishna</a:t>
            </a:r>
          </a:p>
          <a:p>
            <a:pPr algn="ctr"/>
            <a:r>
              <a:rPr lang="en-GB" sz="1200" dirty="0"/>
              <a:t>Head of Strategy,  Green Climate Fund</a:t>
            </a:r>
          </a:p>
        </p:txBody>
      </p:sp>
      <p:sp>
        <p:nvSpPr>
          <p:cNvPr id="29" name="TextBox 28">
            <a:extLst>
              <a:ext uri="{FF2B5EF4-FFF2-40B4-BE49-F238E27FC236}">
                <a16:creationId xmlns="" xmlns:a16="http://schemas.microsoft.com/office/drawing/2014/main" id="{00511B5A-3B22-497C-A9E4-FB2267A7EBDC}"/>
              </a:ext>
            </a:extLst>
          </p:cNvPr>
          <p:cNvSpPr txBox="1"/>
          <p:nvPr/>
        </p:nvSpPr>
        <p:spPr>
          <a:xfrm>
            <a:off x="9275583" y="5383292"/>
            <a:ext cx="2439257" cy="461665"/>
          </a:xfrm>
          <a:prstGeom prst="rect">
            <a:avLst/>
          </a:prstGeom>
          <a:noFill/>
        </p:spPr>
        <p:txBody>
          <a:bodyPr wrap="none" rtlCol="0">
            <a:spAutoFit/>
          </a:bodyPr>
          <a:lstStyle/>
          <a:p>
            <a:pPr algn="ctr"/>
            <a:r>
              <a:rPr lang="en-GB" sz="1200" dirty="0"/>
              <a:t>Yulia  Zarayskaya</a:t>
            </a:r>
          </a:p>
          <a:p>
            <a:pPr algn="ctr"/>
            <a:r>
              <a:rPr lang="en-GB" sz="1200" dirty="0"/>
              <a:t>NF-GEBCO Alumni Team Lead </a:t>
            </a:r>
            <a:r>
              <a:rPr lang="en-GB" sz="1200" dirty="0" err="1"/>
              <a:t>XPrize</a:t>
            </a:r>
            <a:endParaRPr lang="en-GB" sz="1200" dirty="0"/>
          </a:p>
        </p:txBody>
      </p:sp>
      <p:sp>
        <p:nvSpPr>
          <p:cNvPr id="21" name="TextBox 20">
            <a:extLst>
              <a:ext uri="{FF2B5EF4-FFF2-40B4-BE49-F238E27FC236}">
                <a16:creationId xmlns="" xmlns:a16="http://schemas.microsoft.com/office/drawing/2014/main" id="{1398CD75-AE5F-4CB3-AB62-75CFD913133F}"/>
              </a:ext>
            </a:extLst>
          </p:cNvPr>
          <p:cNvSpPr txBox="1"/>
          <p:nvPr/>
        </p:nvSpPr>
        <p:spPr>
          <a:xfrm>
            <a:off x="1347021" y="184619"/>
            <a:ext cx="8037013" cy="1077218"/>
          </a:xfrm>
          <a:prstGeom prst="rect">
            <a:avLst/>
          </a:prstGeom>
          <a:noFill/>
        </p:spPr>
        <p:txBody>
          <a:bodyPr wrap="square" rtlCol="0">
            <a:spAutoFit/>
          </a:bodyPr>
          <a:lstStyle/>
          <a:p>
            <a:pPr algn="ctr" fontAlgn="base">
              <a:spcBef>
                <a:spcPct val="0"/>
              </a:spcBef>
              <a:spcAft>
                <a:spcPct val="0"/>
              </a:spcAft>
              <a:defRPr/>
            </a:pPr>
            <a:r>
              <a:rPr lang="en-US" sz="3200" dirty="0">
                <a:solidFill>
                  <a:schemeClr val="bg1"/>
                </a:solidFill>
              </a:rPr>
              <a:t>Seabed 2030 Governance &amp; Operations</a:t>
            </a:r>
          </a:p>
          <a:p>
            <a:pPr algn="ctr" fontAlgn="base">
              <a:spcBef>
                <a:spcPct val="0"/>
              </a:spcBef>
              <a:spcAft>
                <a:spcPct val="0"/>
              </a:spcAft>
              <a:defRPr/>
            </a:pPr>
            <a:r>
              <a:rPr lang="en-US" sz="3200" b="1" dirty="0">
                <a:solidFill>
                  <a:schemeClr val="bg1"/>
                </a:solidFill>
              </a:rPr>
              <a:t>Strategic </a:t>
            </a:r>
            <a:r>
              <a:rPr lang="en-US" sz="3200" b="1" dirty="0" err="1">
                <a:solidFill>
                  <a:schemeClr val="bg1"/>
                </a:solidFill>
              </a:rPr>
              <a:t>Advisroy</a:t>
            </a:r>
            <a:r>
              <a:rPr lang="en-US" sz="3200" b="1" dirty="0">
                <a:solidFill>
                  <a:schemeClr val="bg1"/>
                </a:solidFill>
              </a:rPr>
              <a:t> Group </a:t>
            </a:r>
          </a:p>
        </p:txBody>
      </p:sp>
    </p:spTree>
    <p:extLst>
      <p:ext uri="{BB962C8B-B14F-4D97-AF65-F5344CB8AC3E}">
        <p14:creationId xmlns:p14="http://schemas.microsoft.com/office/powerpoint/2010/main" val="421959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3" y="150813"/>
            <a:ext cx="10130391" cy="1325563"/>
          </a:xfrm>
        </p:spPr>
        <p:txBody>
          <a:bodyPr>
            <a:normAutofit/>
          </a:bodyPr>
          <a:lstStyle/>
          <a:p>
            <a:r>
              <a:rPr lang="en-US" sz="5400" b="1" dirty="0">
                <a:solidFill>
                  <a:schemeClr val="bg1"/>
                </a:solidFill>
              </a:rPr>
              <a:t>Regional Approach</a:t>
            </a:r>
          </a:p>
        </p:txBody>
      </p:sp>
      <p:grpSp>
        <p:nvGrpSpPr>
          <p:cNvPr id="4" name="Group 3">
            <a:extLst>
              <a:ext uri="{FF2B5EF4-FFF2-40B4-BE49-F238E27FC236}">
                <a16:creationId xmlns="" xmlns:a16="http://schemas.microsoft.com/office/drawing/2014/main" id="{7DD3F2BF-8246-422F-AFA8-F26B1EFBB62B}"/>
              </a:ext>
            </a:extLst>
          </p:cNvPr>
          <p:cNvGrpSpPr/>
          <p:nvPr/>
        </p:nvGrpSpPr>
        <p:grpSpPr>
          <a:xfrm>
            <a:off x="186270" y="1875447"/>
            <a:ext cx="6725179" cy="4381118"/>
            <a:chOff x="1394350" y="1248652"/>
            <a:chExt cx="8293763" cy="5402973"/>
          </a:xfrm>
          <a:effectLst>
            <a:outerShdw blurRad="50800" dist="76200" dir="2700000" algn="tl" rotWithShape="0">
              <a:prstClr val="black">
                <a:alpha val="40000"/>
              </a:prstClr>
            </a:outerShdw>
          </a:effectLst>
        </p:grpSpPr>
        <p:pic>
          <p:nvPicPr>
            <p:cNvPr id="5" name="Picture 4">
              <a:extLst>
                <a:ext uri="{FF2B5EF4-FFF2-40B4-BE49-F238E27FC236}">
                  <a16:creationId xmlns="" xmlns:a16="http://schemas.microsoft.com/office/drawing/2014/main" id="{F5275523-225B-42C8-8463-438DC29AC052}"/>
                </a:ext>
              </a:extLst>
            </p:cNvPr>
            <p:cNvPicPr>
              <a:picLocks noChangeAspect="1"/>
            </p:cNvPicPr>
            <p:nvPr/>
          </p:nvPicPr>
          <p:blipFill>
            <a:blip r:embed="rId2"/>
            <a:stretch>
              <a:fillRect/>
            </a:stretch>
          </p:blipFill>
          <p:spPr>
            <a:xfrm>
              <a:off x="1447096" y="1248652"/>
              <a:ext cx="8241017" cy="5402973"/>
            </a:xfrm>
            <a:prstGeom prst="rect">
              <a:avLst/>
            </a:prstGeom>
          </p:spPr>
        </p:pic>
        <p:sp>
          <p:nvSpPr>
            <p:cNvPr id="6" name="Oval 5">
              <a:extLst>
                <a:ext uri="{FF2B5EF4-FFF2-40B4-BE49-F238E27FC236}">
                  <a16:creationId xmlns="" xmlns:a16="http://schemas.microsoft.com/office/drawing/2014/main" id="{2C045862-25C2-4CF6-A73C-2D098E9D3516}"/>
                </a:ext>
              </a:extLst>
            </p:cNvPr>
            <p:cNvSpPr/>
            <p:nvPr/>
          </p:nvSpPr>
          <p:spPr>
            <a:xfrm>
              <a:off x="5850429" y="5222875"/>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Oval 6">
              <a:extLst>
                <a:ext uri="{FF2B5EF4-FFF2-40B4-BE49-F238E27FC236}">
                  <a16:creationId xmlns="" xmlns:a16="http://schemas.microsoft.com/office/drawing/2014/main" id="{73C4E8AA-1DF8-4CA2-8C29-3359524FF7A8}"/>
                </a:ext>
              </a:extLst>
            </p:cNvPr>
            <p:cNvSpPr/>
            <p:nvPr/>
          </p:nvSpPr>
          <p:spPr>
            <a:xfrm>
              <a:off x="8394306" y="3242040"/>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 xmlns:a16="http://schemas.microsoft.com/office/drawing/2014/main" id="{AC58A14B-A7B2-4CC8-BE7E-160E3FC46238}"/>
                </a:ext>
              </a:extLst>
            </p:cNvPr>
            <p:cNvSpPr/>
            <p:nvPr/>
          </p:nvSpPr>
          <p:spPr>
            <a:xfrm>
              <a:off x="2183304" y="2679700"/>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Oval 8">
              <a:extLst>
                <a:ext uri="{FF2B5EF4-FFF2-40B4-BE49-F238E27FC236}">
                  <a16:creationId xmlns="" xmlns:a16="http://schemas.microsoft.com/office/drawing/2014/main" id="{EAF90A91-14F4-4D54-B991-9FAEA0EB0F0B}"/>
                </a:ext>
              </a:extLst>
            </p:cNvPr>
            <p:cNvSpPr/>
            <p:nvPr/>
          </p:nvSpPr>
          <p:spPr>
            <a:xfrm>
              <a:off x="1824529" y="2927350"/>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 xmlns:a16="http://schemas.microsoft.com/office/drawing/2014/main" id="{2161C637-DA93-4995-84BB-A9B3CE6E3910}"/>
                </a:ext>
              </a:extLst>
            </p:cNvPr>
            <p:cNvSpPr/>
            <p:nvPr/>
          </p:nvSpPr>
          <p:spPr>
            <a:xfrm>
              <a:off x="2025818" y="2881376"/>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 xmlns:a16="http://schemas.microsoft.com/office/drawing/2014/main" id="{5CF1D836-A47A-49C2-B8EA-3768D07CB28A}"/>
                </a:ext>
              </a:extLst>
            </p:cNvPr>
            <p:cNvSpPr txBox="1"/>
            <p:nvPr/>
          </p:nvSpPr>
          <p:spPr>
            <a:xfrm>
              <a:off x="7826867" y="3228579"/>
              <a:ext cx="647550" cy="341606"/>
            </a:xfrm>
            <a:prstGeom prst="rect">
              <a:avLst/>
            </a:prstGeom>
            <a:noFill/>
          </p:spPr>
          <p:txBody>
            <a:bodyPr wrap="none" rtlCol="0">
              <a:spAutoFit/>
            </a:bodyPr>
            <a:lstStyle/>
            <a:p>
              <a:r>
                <a:rPr lang="en-NZ" sz="1200" b="1" dirty="0"/>
                <a:t>LDEO</a:t>
              </a:r>
            </a:p>
          </p:txBody>
        </p:sp>
        <p:sp>
          <p:nvSpPr>
            <p:cNvPr id="12" name="TextBox 11">
              <a:extLst>
                <a:ext uri="{FF2B5EF4-FFF2-40B4-BE49-F238E27FC236}">
                  <a16:creationId xmlns="" xmlns:a16="http://schemas.microsoft.com/office/drawing/2014/main" id="{696B6DE9-ADEE-431B-89C9-6F2F2F2043C5}"/>
                </a:ext>
              </a:extLst>
            </p:cNvPr>
            <p:cNvSpPr txBox="1"/>
            <p:nvPr/>
          </p:nvSpPr>
          <p:spPr>
            <a:xfrm>
              <a:off x="5850429" y="4991850"/>
              <a:ext cx="1475471" cy="341606"/>
            </a:xfrm>
            <a:prstGeom prst="rect">
              <a:avLst/>
            </a:prstGeom>
            <a:noFill/>
          </p:spPr>
          <p:txBody>
            <a:bodyPr wrap="none" rtlCol="0">
              <a:spAutoFit/>
            </a:bodyPr>
            <a:lstStyle/>
            <a:p>
              <a:r>
                <a:rPr lang="en-NZ" sz="1200" b="1" dirty="0">
                  <a:solidFill>
                    <a:schemeClr val="bg1"/>
                  </a:solidFill>
                </a:rPr>
                <a:t>NIWA-GNS-LINZ</a:t>
              </a:r>
            </a:p>
          </p:txBody>
        </p:sp>
        <p:sp>
          <p:nvSpPr>
            <p:cNvPr id="13" name="TextBox 12">
              <a:extLst>
                <a:ext uri="{FF2B5EF4-FFF2-40B4-BE49-F238E27FC236}">
                  <a16:creationId xmlns="" xmlns:a16="http://schemas.microsoft.com/office/drawing/2014/main" id="{7E4DC88C-756D-4238-9B0A-7435D3B4FBB7}"/>
                </a:ext>
              </a:extLst>
            </p:cNvPr>
            <p:cNvSpPr txBox="1"/>
            <p:nvPr/>
          </p:nvSpPr>
          <p:spPr>
            <a:xfrm>
              <a:off x="2102641" y="2441104"/>
              <a:ext cx="441241" cy="341606"/>
            </a:xfrm>
            <a:prstGeom prst="rect">
              <a:avLst/>
            </a:prstGeom>
            <a:noFill/>
          </p:spPr>
          <p:txBody>
            <a:bodyPr wrap="none" rtlCol="0">
              <a:spAutoFit/>
            </a:bodyPr>
            <a:lstStyle/>
            <a:p>
              <a:r>
                <a:rPr lang="en-NZ" sz="1200" b="1" dirty="0"/>
                <a:t>SU</a:t>
              </a:r>
            </a:p>
          </p:txBody>
        </p:sp>
        <p:sp>
          <p:nvSpPr>
            <p:cNvPr id="14" name="TextBox 13">
              <a:extLst>
                <a:ext uri="{FF2B5EF4-FFF2-40B4-BE49-F238E27FC236}">
                  <a16:creationId xmlns="" xmlns:a16="http://schemas.microsoft.com/office/drawing/2014/main" id="{8A06A2D3-6796-4C0E-9582-3B08FF4E7F71}"/>
                </a:ext>
              </a:extLst>
            </p:cNvPr>
            <p:cNvSpPr txBox="1"/>
            <p:nvPr/>
          </p:nvSpPr>
          <p:spPr>
            <a:xfrm>
              <a:off x="2057885" y="2833588"/>
              <a:ext cx="558353" cy="341606"/>
            </a:xfrm>
            <a:prstGeom prst="rect">
              <a:avLst/>
            </a:prstGeom>
            <a:noFill/>
          </p:spPr>
          <p:txBody>
            <a:bodyPr wrap="none" rtlCol="0">
              <a:spAutoFit/>
            </a:bodyPr>
            <a:lstStyle/>
            <a:p>
              <a:r>
                <a:rPr lang="en-NZ" sz="1200" b="1" dirty="0"/>
                <a:t>AWI</a:t>
              </a:r>
            </a:p>
          </p:txBody>
        </p:sp>
        <p:sp>
          <p:nvSpPr>
            <p:cNvPr id="15" name="TextBox 14">
              <a:extLst>
                <a:ext uri="{FF2B5EF4-FFF2-40B4-BE49-F238E27FC236}">
                  <a16:creationId xmlns="" xmlns:a16="http://schemas.microsoft.com/office/drawing/2014/main" id="{36239CAD-19C5-4008-A184-5C80E72BF01B}"/>
                </a:ext>
              </a:extLst>
            </p:cNvPr>
            <p:cNvSpPr txBox="1"/>
            <p:nvPr/>
          </p:nvSpPr>
          <p:spPr>
            <a:xfrm>
              <a:off x="1394350" y="3019298"/>
              <a:ext cx="684399" cy="341606"/>
            </a:xfrm>
            <a:prstGeom prst="rect">
              <a:avLst/>
            </a:prstGeom>
            <a:noFill/>
          </p:spPr>
          <p:txBody>
            <a:bodyPr wrap="none" rtlCol="0">
              <a:spAutoFit/>
            </a:bodyPr>
            <a:lstStyle/>
            <a:p>
              <a:r>
                <a:rPr lang="en-NZ" sz="1200" b="1" dirty="0">
                  <a:solidFill>
                    <a:schemeClr val="bg1"/>
                  </a:solidFill>
                </a:rPr>
                <a:t>BODC</a:t>
              </a:r>
            </a:p>
          </p:txBody>
        </p:sp>
        <p:sp>
          <p:nvSpPr>
            <p:cNvPr id="16" name="Oval 15">
              <a:extLst>
                <a:ext uri="{FF2B5EF4-FFF2-40B4-BE49-F238E27FC236}">
                  <a16:creationId xmlns="" xmlns:a16="http://schemas.microsoft.com/office/drawing/2014/main" id="{8A466D5C-54C0-4EC1-9D9F-61A380EEB729}"/>
                </a:ext>
              </a:extLst>
            </p:cNvPr>
            <p:cNvSpPr/>
            <p:nvPr/>
          </p:nvSpPr>
          <p:spPr>
            <a:xfrm>
              <a:off x="8440280" y="3182605"/>
              <a:ext cx="91948" cy="919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 xmlns:a16="http://schemas.microsoft.com/office/drawing/2014/main" id="{F46227F5-3FDF-4726-A712-769870FFF35E}"/>
                </a:ext>
              </a:extLst>
            </p:cNvPr>
            <p:cNvSpPr txBox="1"/>
            <p:nvPr/>
          </p:nvSpPr>
          <p:spPr>
            <a:xfrm>
              <a:off x="8440280" y="2973507"/>
              <a:ext cx="597416" cy="341606"/>
            </a:xfrm>
            <a:prstGeom prst="rect">
              <a:avLst/>
            </a:prstGeom>
            <a:noFill/>
          </p:spPr>
          <p:txBody>
            <a:bodyPr wrap="none" rtlCol="0">
              <a:spAutoFit/>
            </a:bodyPr>
            <a:lstStyle/>
            <a:p>
              <a:r>
                <a:rPr lang="en-NZ" sz="1200" b="1" dirty="0"/>
                <a:t>UNH</a:t>
              </a:r>
            </a:p>
          </p:txBody>
        </p:sp>
      </p:grpSp>
      <p:sp>
        <p:nvSpPr>
          <p:cNvPr id="29" name="Content Placeholder 2">
            <a:extLst>
              <a:ext uri="{FF2B5EF4-FFF2-40B4-BE49-F238E27FC236}">
                <a16:creationId xmlns="" xmlns:a16="http://schemas.microsoft.com/office/drawing/2014/main" id="{8271E3B6-DA13-CA46-A186-6315FAC24C07}"/>
              </a:ext>
            </a:extLst>
          </p:cNvPr>
          <p:cNvSpPr>
            <a:spLocks noGrp="1"/>
          </p:cNvSpPr>
          <p:nvPr>
            <p:ph idx="1"/>
          </p:nvPr>
        </p:nvSpPr>
        <p:spPr>
          <a:xfrm>
            <a:off x="7037705" y="2635547"/>
            <a:ext cx="5046921" cy="3621018"/>
          </a:xfrm>
        </p:spPr>
        <p:txBody>
          <a:bodyPr>
            <a:noAutofit/>
          </a:bodyPr>
          <a:lstStyle/>
          <a:p>
            <a:r>
              <a:rPr lang="en-US" sz="2400" dirty="0">
                <a:solidFill>
                  <a:schemeClr val="accent1">
                    <a:lumMod val="50000"/>
                  </a:schemeClr>
                </a:solidFill>
              </a:rPr>
              <a:t>Regional stakeholders</a:t>
            </a:r>
          </a:p>
          <a:p>
            <a:r>
              <a:rPr lang="en-US" sz="2400" dirty="0">
                <a:solidFill>
                  <a:schemeClr val="accent1">
                    <a:lumMod val="50000"/>
                  </a:schemeClr>
                </a:solidFill>
              </a:rPr>
              <a:t>Regional data assembly &amp; coordination</a:t>
            </a:r>
          </a:p>
          <a:p>
            <a:r>
              <a:rPr lang="en-US" sz="2400" dirty="0">
                <a:solidFill>
                  <a:schemeClr val="accent1">
                    <a:lumMod val="50000"/>
                  </a:schemeClr>
                </a:solidFill>
              </a:rPr>
              <a:t>Regional products feed into global GEBCO products</a:t>
            </a:r>
          </a:p>
          <a:p>
            <a:r>
              <a:rPr lang="en-US" sz="2400" dirty="0">
                <a:solidFill>
                  <a:schemeClr val="accent1">
                    <a:lumMod val="50000"/>
                  </a:schemeClr>
                </a:solidFill>
              </a:rPr>
              <a:t>Follows successful model of GEBCO Regional Mapping approach </a:t>
            </a:r>
          </a:p>
          <a:p>
            <a:pPr marL="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138275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B5F36C4-45BC-4E91-8C5B-3508E8CF7DFF}"/>
              </a:ext>
            </a:extLst>
          </p:cNvPr>
          <p:cNvSpPr>
            <a:spLocks noGrp="1"/>
          </p:cNvSpPr>
          <p:nvPr>
            <p:ph type="title"/>
          </p:nvPr>
        </p:nvSpPr>
        <p:spPr/>
        <p:txBody>
          <a:bodyPr/>
          <a:lstStyle/>
          <a:p>
            <a:r>
              <a:rPr lang="en-NZ" dirty="0"/>
              <a:t>Data Sources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251046842"/>
              </p:ext>
            </p:extLst>
          </p:nvPr>
        </p:nvGraphicFramePr>
        <p:xfrm>
          <a:off x="1997765" y="2794654"/>
          <a:ext cx="8573982" cy="3718440"/>
        </p:xfrm>
        <a:graphic>
          <a:graphicData uri="http://schemas.openxmlformats.org/drawingml/2006/table">
            <a:tbl>
              <a:tblPr firstRow="1" bandRow="1">
                <a:tableStyleId>{B301B821-A1FF-4177-AEE7-76D212191A09}</a:tableStyleId>
              </a:tblPr>
              <a:tblGrid>
                <a:gridCol w="5730154">
                  <a:extLst>
                    <a:ext uri="{9D8B030D-6E8A-4147-A177-3AD203B41FA5}">
                      <a16:colId xmlns="" xmlns:a16="http://schemas.microsoft.com/office/drawing/2014/main" val="2195528292"/>
                    </a:ext>
                  </a:extLst>
                </a:gridCol>
                <a:gridCol w="1661316">
                  <a:extLst>
                    <a:ext uri="{9D8B030D-6E8A-4147-A177-3AD203B41FA5}">
                      <a16:colId xmlns="" xmlns:a16="http://schemas.microsoft.com/office/drawing/2014/main" val="2207159414"/>
                    </a:ext>
                  </a:extLst>
                </a:gridCol>
                <a:gridCol w="1182512">
                  <a:extLst>
                    <a:ext uri="{9D8B030D-6E8A-4147-A177-3AD203B41FA5}">
                      <a16:colId xmlns="" xmlns:a16="http://schemas.microsoft.com/office/drawing/2014/main" val="4204111275"/>
                    </a:ext>
                  </a:extLst>
                </a:gridCol>
              </a:tblGrid>
              <a:tr h="413160">
                <a:tc>
                  <a:txBody>
                    <a:bodyPr/>
                    <a:lstStyle/>
                    <a:p>
                      <a:r>
                        <a:rPr lang="en-GB" dirty="0"/>
                        <a:t>Grid cell type (30 arc-second)</a:t>
                      </a:r>
                      <a:endParaRPr lang="en-GB" b="1" dirty="0"/>
                    </a:p>
                  </a:txBody>
                  <a:tcPr anchor="ctr"/>
                </a:tc>
                <a:tc>
                  <a:txBody>
                    <a:bodyPr/>
                    <a:lstStyle/>
                    <a:p>
                      <a:r>
                        <a:rPr lang="en-GB" dirty="0"/>
                        <a:t>GEBCO_2014</a:t>
                      </a:r>
                      <a:endParaRPr lang="en-GB" b="1" dirty="0"/>
                    </a:p>
                  </a:txBody>
                  <a:tcPr anchor="ctr"/>
                </a:tc>
                <a:tc>
                  <a:txBody>
                    <a:bodyPr/>
                    <a:lstStyle/>
                    <a:p>
                      <a:r>
                        <a:rPr lang="en-GB" dirty="0"/>
                        <a:t>New grid</a:t>
                      </a:r>
                      <a:endParaRPr lang="en-GB" b="1" dirty="0"/>
                    </a:p>
                  </a:txBody>
                  <a:tcPr anchor="ctr"/>
                </a:tc>
                <a:extLst>
                  <a:ext uri="{0D108BD9-81ED-4DB2-BD59-A6C34878D82A}">
                    <a16:rowId xmlns="" xmlns:a16="http://schemas.microsoft.com/office/drawing/2014/main" val="677255578"/>
                  </a:ext>
                </a:extLst>
              </a:tr>
              <a:tr h="413160">
                <a:tc>
                  <a:txBody>
                    <a:bodyPr/>
                    <a:lstStyle/>
                    <a:p>
                      <a:r>
                        <a:rPr lang="en-GB" dirty="0"/>
                        <a:t>Interpolation</a:t>
                      </a:r>
                      <a:r>
                        <a:rPr lang="en-GB" baseline="0" dirty="0"/>
                        <a:t> guided by satellite-derived gravity data</a:t>
                      </a:r>
                      <a:endParaRPr lang="en-GB" dirty="0"/>
                    </a:p>
                  </a:txBody>
                  <a:tcPr anchor="ctr"/>
                </a:tc>
                <a:tc>
                  <a:txBody>
                    <a:bodyPr/>
                    <a:lstStyle/>
                    <a:p>
                      <a:r>
                        <a:rPr lang="en-GB" dirty="0"/>
                        <a:t>66.5%</a:t>
                      </a:r>
                    </a:p>
                  </a:txBody>
                  <a:tcPr anchor="ctr"/>
                </a:tc>
                <a:tc>
                  <a:txBody>
                    <a:bodyPr/>
                    <a:lstStyle/>
                    <a:p>
                      <a:r>
                        <a:rPr lang="en-GB" dirty="0"/>
                        <a:t>62.4%</a:t>
                      </a:r>
                    </a:p>
                  </a:txBody>
                  <a:tcPr anchor="ctr"/>
                </a:tc>
                <a:extLst>
                  <a:ext uri="{0D108BD9-81ED-4DB2-BD59-A6C34878D82A}">
                    <a16:rowId xmlns="" xmlns:a16="http://schemas.microsoft.com/office/drawing/2014/main" val="2440856192"/>
                  </a:ext>
                </a:extLst>
              </a:tr>
              <a:tr h="413160">
                <a:tc>
                  <a:txBody>
                    <a:bodyPr/>
                    <a:lstStyle/>
                    <a:p>
                      <a:r>
                        <a:rPr lang="en-GB" dirty="0"/>
                        <a:t>Interpolation guided by computer programme,</a:t>
                      </a:r>
                      <a:r>
                        <a:rPr lang="en-GB" baseline="0" dirty="0"/>
                        <a:t> e.g. GMT</a:t>
                      </a:r>
                      <a:endParaRPr lang="en-GB" dirty="0"/>
                    </a:p>
                  </a:txBody>
                  <a:tcPr anchor="ctr"/>
                </a:tc>
                <a:tc>
                  <a:txBody>
                    <a:bodyPr/>
                    <a:lstStyle/>
                    <a:p>
                      <a:r>
                        <a:rPr lang="en-GB" dirty="0"/>
                        <a:t>14%</a:t>
                      </a:r>
                    </a:p>
                  </a:txBody>
                  <a:tcPr anchor="ctr"/>
                </a:tc>
                <a:tc>
                  <a:txBody>
                    <a:bodyPr/>
                    <a:lstStyle/>
                    <a:p>
                      <a:r>
                        <a:rPr lang="en-GB" dirty="0"/>
                        <a:t>14.3%</a:t>
                      </a:r>
                    </a:p>
                  </a:txBody>
                  <a:tcPr anchor="ctr"/>
                </a:tc>
                <a:extLst>
                  <a:ext uri="{0D108BD9-81ED-4DB2-BD59-A6C34878D82A}">
                    <a16:rowId xmlns="" xmlns:a16="http://schemas.microsoft.com/office/drawing/2014/main" val="376498376"/>
                  </a:ext>
                </a:extLst>
              </a:tr>
              <a:tr h="413160">
                <a:tc>
                  <a:txBody>
                    <a:bodyPr/>
                    <a:lstStyle/>
                    <a:p>
                      <a:r>
                        <a:rPr lang="en-GB" dirty="0" err="1"/>
                        <a:t>Multibeam</a:t>
                      </a:r>
                      <a:endParaRPr lang="en-GB" dirty="0"/>
                    </a:p>
                  </a:txBody>
                  <a:tcPr anchor="ctr"/>
                </a:tc>
                <a:tc>
                  <a:txBody>
                    <a:bodyPr/>
                    <a:lstStyle/>
                    <a:p>
                      <a:r>
                        <a:rPr lang="en-GB" dirty="0"/>
                        <a:t>9%</a:t>
                      </a:r>
                    </a:p>
                  </a:txBody>
                  <a:tcPr anchor="ctr"/>
                </a:tc>
                <a:tc>
                  <a:txBody>
                    <a:bodyPr/>
                    <a:lstStyle/>
                    <a:p>
                      <a:r>
                        <a:rPr lang="en-GB" dirty="0"/>
                        <a:t>12.4%</a:t>
                      </a:r>
                    </a:p>
                  </a:txBody>
                  <a:tcPr anchor="ctr"/>
                </a:tc>
                <a:extLst>
                  <a:ext uri="{0D108BD9-81ED-4DB2-BD59-A6C34878D82A}">
                    <a16:rowId xmlns="" xmlns:a16="http://schemas.microsoft.com/office/drawing/2014/main" val="2735415102"/>
                  </a:ext>
                </a:extLst>
              </a:tr>
              <a:tr h="413160">
                <a:tc>
                  <a:txBody>
                    <a:bodyPr/>
                    <a:lstStyle/>
                    <a:p>
                      <a:r>
                        <a:rPr lang="en-GB" dirty="0"/>
                        <a:t>Single beam</a:t>
                      </a:r>
                    </a:p>
                  </a:txBody>
                  <a:tcPr anchor="ctr"/>
                </a:tc>
                <a:tc>
                  <a:txBody>
                    <a:bodyPr/>
                    <a:lstStyle/>
                    <a:p>
                      <a:r>
                        <a:rPr lang="en-GB" dirty="0"/>
                        <a:t>1.9%</a:t>
                      </a:r>
                    </a:p>
                  </a:txBody>
                  <a:tcPr anchor="ctr"/>
                </a:tc>
                <a:tc>
                  <a:txBody>
                    <a:bodyPr/>
                    <a:lstStyle/>
                    <a:p>
                      <a:r>
                        <a:rPr lang="en-GB" dirty="0"/>
                        <a:t>1.8%</a:t>
                      </a:r>
                    </a:p>
                  </a:txBody>
                  <a:tcPr anchor="ctr"/>
                </a:tc>
                <a:extLst>
                  <a:ext uri="{0D108BD9-81ED-4DB2-BD59-A6C34878D82A}">
                    <a16:rowId xmlns="" xmlns:a16="http://schemas.microsoft.com/office/drawing/2014/main" val="558241863"/>
                  </a:ext>
                </a:extLst>
              </a:tr>
              <a:tr h="413160">
                <a:tc>
                  <a:txBody>
                    <a:bodyPr/>
                    <a:lstStyle/>
                    <a:p>
                      <a:r>
                        <a:rPr lang="en-GB" dirty="0"/>
                        <a:t>Pre-generated grid</a:t>
                      </a:r>
                    </a:p>
                  </a:txBody>
                  <a:tcPr anchor="ctr"/>
                </a:tc>
                <a:tc>
                  <a:txBody>
                    <a:bodyPr/>
                    <a:lstStyle/>
                    <a:p>
                      <a:r>
                        <a:rPr lang="en-GB" dirty="0"/>
                        <a:t>2.7%</a:t>
                      </a:r>
                    </a:p>
                  </a:txBody>
                  <a:tcPr anchor="ctr"/>
                </a:tc>
                <a:tc>
                  <a:txBody>
                    <a:bodyPr/>
                    <a:lstStyle/>
                    <a:p>
                      <a:r>
                        <a:rPr lang="en-GB" dirty="0"/>
                        <a:t>4.3%</a:t>
                      </a:r>
                    </a:p>
                  </a:txBody>
                  <a:tcPr anchor="ctr"/>
                </a:tc>
                <a:extLst>
                  <a:ext uri="{0D108BD9-81ED-4DB2-BD59-A6C34878D82A}">
                    <a16:rowId xmlns="" xmlns:a16="http://schemas.microsoft.com/office/drawing/2014/main" val="1833282564"/>
                  </a:ext>
                </a:extLst>
              </a:tr>
              <a:tr h="413160">
                <a:tc>
                  <a:txBody>
                    <a:bodyPr/>
                    <a:lstStyle/>
                    <a:p>
                      <a:r>
                        <a:rPr lang="en-GB" dirty="0"/>
                        <a:t>Unidentified</a:t>
                      </a:r>
                      <a:r>
                        <a:rPr lang="en-GB" baseline="0" dirty="0"/>
                        <a:t> track type</a:t>
                      </a:r>
                      <a:endParaRPr lang="en-GB" dirty="0"/>
                    </a:p>
                  </a:txBody>
                  <a:tcPr anchor="ctr"/>
                </a:tc>
                <a:tc>
                  <a:txBody>
                    <a:bodyPr/>
                    <a:lstStyle/>
                    <a:p>
                      <a:r>
                        <a:rPr lang="en-GB" dirty="0"/>
                        <a:t>3.9%</a:t>
                      </a:r>
                    </a:p>
                  </a:txBody>
                  <a:tcPr anchor="ctr"/>
                </a:tc>
                <a:tc>
                  <a:txBody>
                    <a:bodyPr/>
                    <a:lstStyle/>
                    <a:p>
                      <a:r>
                        <a:rPr lang="en-GB" dirty="0"/>
                        <a:t>2.8%</a:t>
                      </a:r>
                    </a:p>
                  </a:txBody>
                  <a:tcPr anchor="ctr"/>
                </a:tc>
                <a:extLst>
                  <a:ext uri="{0D108BD9-81ED-4DB2-BD59-A6C34878D82A}">
                    <a16:rowId xmlns="" xmlns:a16="http://schemas.microsoft.com/office/drawing/2014/main" val="3859297639"/>
                  </a:ext>
                </a:extLst>
              </a:tr>
              <a:tr h="413160">
                <a:tc>
                  <a:txBody>
                    <a:bodyPr/>
                    <a:lstStyle/>
                    <a:p>
                      <a:r>
                        <a:rPr lang="en-GB" dirty="0"/>
                        <a:t>Isolated soundings,</a:t>
                      </a:r>
                      <a:r>
                        <a:rPr lang="en-GB" baseline="0" dirty="0"/>
                        <a:t> e.g. ENC soundings</a:t>
                      </a:r>
                      <a:endParaRPr lang="en-GB" dirty="0"/>
                    </a:p>
                  </a:txBody>
                  <a:tcPr anchor="ctr"/>
                </a:tc>
                <a:tc>
                  <a:txBody>
                    <a:bodyPr/>
                    <a:lstStyle/>
                    <a:p>
                      <a:r>
                        <a:rPr lang="en-GB" dirty="0"/>
                        <a:t>0.1%</a:t>
                      </a:r>
                    </a:p>
                  </a:txBody>
                  <a:tcPr anchor="ctr"/>
                </a:tc>
                <a:tc>
                  <a:txBody>
                    <a:bodyPr/>
                    <a:lstStyle/>
                    <a:p>
                      <a:r>
                        <a:rPr lang="en-GB" dirty="0"/>
                        <a:t>0.1%</a:t>
                      </a:r>
                    </a:p>
                  </a:txBody>
                  <a:tcPr anchor="ctr"/>
                </a:tc>
                <a:extLst>
                  <a:ext uri="{0D108BD9-81ED-4DB2-BD59-A6C34878D82A}">
                    <a16:rowId xmlns="" xmlns:a16="http://schemas.microsoft.com/office/drawing/2014/main" val="788136845"/>
                  </a:ext>
                </a:extLst>
              </a:tr>
              <a:tr h="413160">
                <a:tc>
                  <a:txBody>
                    <a:bodyPr/>
                    <a:lstStyle/>
                    <a:p>
                      <a:r>
                        <a:rPr lang="en-GB" dirty="0"/>
                        <a:t>Contours</a:t>
                      </a:r>
                    </a:p>
                  </a:txBody>
                  <a:tcPr anchor="ctr"/>
                </a:tc>
                <a:tc>
                  <a:txBody>
                    <a:bodyPr/>
                    <a:lstStyle/>
                    <a:p>
                      <a:r>
                        <a:rPr lang="en-GB" dirty="0"/>
                        <a:t>1.9%</a:t>
                      </a:r>
                    </a:p>
                  </a:txBody>
                  <a:tcPr anchor="ctr"/>
                </a:tc>
                <a:tc>
                  <a:txBody>
                    <a:bodyPr/>
                    <a:lstStyle/>
                    <a:p>
                      <a:r>
                        <a:rPr lang="en-GB" dirty="0"/>
                        <a:t>1.9%</a:t>
                      </a:r>
                    </a:p>
                  </a:txBody>
                  <a:tcPr anchor="ctr"/>
                </a:tc>
                <a:extLst>
                  <a:ext uri="{0D108BD9-81ED-4DB2-BD59-A6C34878D82A}">
                    <a16:rowId xmlns="" xmlns:a16="http://schemas.microsoft.com/office/drawing/2014/main" val="4235702856"/>
                  </a:ext>
                </a:extLst>
              </a:tr>
            </a:tbl>
          </a:graphicData>
        </a:graphic>
      </p:graphicFrame>
      <p:sp>
        <p:nvSpPr>
          <p:cNvPr id="4" name="TextBox 3"/>
          <p:cNvSpPr txBox="1"/>
          <p:nvPr/>
        </p:nvSpPr>
        <p:spPr>
          <a:xfrm>
            <a:off x="588911" y="2210185"/>
            <a:ext cx="8196470" cy="369332"/>
          </a:xfrm>
          <a:prstGeom prst="rect">
            <a:avLst/>
          </a:prstGeom>
          <a:noFill/>
        </p:spPr>
        <p:txBody>
          <a:bodyPr wrap="square" rtlCol="0">
            <a:spAutoFit/>
          </a:bodyPr>
          <a:lstStyle/>
          <a:p>
            <a:r>
              <a:rPr lang="en-GB" b="1" dirty="0"/>
              <a:t>Break down of the source of data types that the GEBCO grid is based on</a:t>
            </a:r>
          </a:p>
        </p:txBody>
      </p:sp>
    </p:spTree>
    <p:extLst>
      <p:ext uri="{BB962C8B-B14F-4D97-AF65-F5344CB8AC3E}">
        <p14:creationId xmlns:p14="http://schemas.microsoft.com/office/powerpoint/2010/main" val="71275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7BAAB2-E3BF-40CD-A2AB-444F816C2A29}"/>
              </a:ext>
            </a:extLst>
          </p:cNvPr>
          <p:cNvPicPr/>
          <p:nvPr/>
        </p:nvPicPr>
        <p:blipFill rotWithShape="1">
          <a:blip r:embed="rId3" cstate="email">
            <a:extLst>
              <a:ext uri="{28A0092B-C50C-407E-A947-70E740481C1C}">
                <a14:useLocalDpi xmlns:a14="http://schemas.microsoft.com/office/drawing/2010/main"/>
              </a:ext>
            </a:extLst>
          </a:blip>
          <a:srcRect r="-2" b="-2"/>
          <a:stretch/>
        </p:blipFill>
        <p:spPr>
          <a:xfrm>
            <a:off x="886524" y="1819094"/>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26" name="Picture 2" descr="A photo of one full lit side of Mars showing several white splotches that are water-ice clouds and ice on the ground.">
            <a:extLst>
              <a:ext uri="{FF2B5EF4-FFF2-40B4-BE49-F238E27FC236}">
                <a16:creationId xmlns="" xmlns:a16="http://schemas.microsoft.com/office/drawing/2014/main" id="{CD54C3BF-FBD0-49D1-BD25-A15F98E9408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56867" y="1727653"/>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5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3C225A-4CC9-ED4A-96D3-4DB9CE15BE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449" y="4723505"/>
            <a:ext cx="3701513" cy="2032000"/>
          </a:xfrm>
          <a:prstGeom prst="rect">
            <a:avLst/>
          </a:prstGeom>
        </p:spPr>
      </p:pic>
      <p:sp>
        <p:nvSpPr>
          <p:cNvPr id="2" name="Title 1">
            <a:extLst>
              <a:ext uri="{FF2B5EF4-FFF2-40B4-BE49-F238E27FC236}">
                <a16:creationId xmlns="" xmlns:a16="http://schemas.microsoft.com/office/drawing/2014/main" id="{D775E576-5DF2-8044-83A9-C71BE084948E}"/>
              </a:ext>
            </a:extLst>
          </p:cNvPr>
          <p:cNvSpPr>
            <a:spLocks noGrp="1"/>
          </p:cNvSpPr>
          <p:nvPr>
            <p:ph type="title"/>
          </p:nvPr>
        </p:nvSpPr>
        <p:spPr>
          <a:xfrm>
            <a:off x="1565384" y="237927"/>
            <a:ext cx="10296525" cy="1325563"/>
          </a:xfrm>
        </p:spPr>
        <p:txBody>
          <a:bodyPr>
            <a:normAutofit/>
          </a:bodyPr>
          <a:lstStyle/>
          <a:p>
            <a:r>
              <a:rPr lang="en-US" sz="5400" b="1" dirty="0"/>
              <a:t>Seabed 2030 Mission</a:t>
            </a:r>
          </a:p>
        </p:txBody>
      </p:sp>
      <p:pic>
        <p:nvPicPr>
          <p:cNvPr id="6" name="Picture 5">
            <a:extLst>
              <a:ext uri="{FF2B5EF4-FFF2-40B4-BE49-F238E27FC236}">
                <a16:creationId xmlns="" xmlns:a16="http://schemas.microsoft.com/office/drawing/2014/main" id="{21689C88-0984-EA4B-848E-2BACB2763B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3650" y="5264355"/>
            <a:ext cx="1831783" cy="1442832"/>
          </a:xfrm>
          <a:prstGeom prst="rect">
            <a:avLst/>
          </a:prstGeom>
        </p:spPr>
      </p:pic>
      <p:sp>
        <p:nvSpPr>
          <p:cNvPr id="7" name="Content Placeholder 2">
            <a:extLst>
              <a:ext uri="{FF2B5EF4-FFF2-40B4-BE49-F238E27FC236}">
                <a16:creationId xmlns="" xmlns:a16="http://schemas.microsoft.com/office/drawing/2014/main" id="{A403F533-9694-9D4E-8AB6-3269C703CA4A}"/>
              </a:ext>
            </a:extLst>
          </p:cNvPr>
          <p:cNvSpPr txBox="1">
            <a:spLocks/>
          </p:cNvSpPr>
          <p:nvPr/>
        </p:nvSpPr>
        <p:spPr>
          <a:xfrm>
            <a:off x="638174" y="2452390"/>
            <a:ext cx="11087100" cy="3601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dirty="0"/>
              <a:t>To empower the world to make </a:t>
            </a:r>
            <a:r>
              <a:rPr lang="en-US" sz="3200" i="1" dirty="0"/>
              <a:t>policy decisions</a:t>
            </a:r>
            <a:r>
              <a:rPr lang="en-US" sz="3200" dirty="0"/>
              <a:t>, </a:t>
            </a:r>
            <a:r>
              <a:rPr lang="en-US" sz="3200" i="1" dirty="0"/>
              <a:t>use the ocean sustainably</a:t>
            </a:r>
            <a:r>
              <a:rPr lang="en-US" sz="3200" dirty="0"/>
              <a:t> and </a:t>
            </a:r>
            <a:r>
              <a:rPr lang="en-US" sz="3200" i="1" dirty="0"/>
              <a:t>undertake scientific research</a:t>
            </a:r>
            <a:r>
              <a:rPr lang="en-US" sz="3200" dirty="0"/>
              <a:t> based on detailed bathymetric information of the Earth’s seabed</a:t>
            </a:r>
          </a:p>
          <a:p>
            <a:pPr marL="0" indent="0" algn="ctr">
              <a:lnSpc>
                <a:spcPct val="100000"/>
              </a:lnSpc>
              <a:spcBef>
                <a:spcPts val="0"/>
              </a:spcBef>
              <a:buFont typeface="Arial" panose="020B0604020202020204" pitchFamily="34" charset="0"/>
              <a:buNone/>
            </a:pPr>
            <a:endParaRPr lang="en-US" dirty="0"/>
          </a:p>
          <a:p>
            <a:pPr marL="0" indent="0" algn="ctr">
              <a:lnSpc>
                <a:spcPct val="100000"/>
              </a:lnSpc>
              <a:spcBef>
                <a:spcPts val="0"/>
              </a:spcBef>
              <a:buFont typeface="Arial" panose="020B0604020202020204" pitchFamily="34" charset="0"/>
              <a:buNone/>
            </a:pPr>
            <a:r>
              <a:rPr lang="en-US" sz="3200" b="1" dirty="0"/>
              <a:t>Supports United Nations Sustainable Development Goal 14</a:t>
            </a:r>
            <a:r>
              <a:rPr lang="en-US" sz="3600" dirty="0"/>
              <a:t>:  </a:t>
            </a:r>
          </a:p>
          <a:p>
            <a:pPr marL="0" indent="0" algn="ctr">
              <a:lnSpc>
                <a:spcPct val="100000"/>
              </a:lnSpc>
              <a:spcBef>
                <a:spcPts val="0"/>
              </a:spcBef>
              <a:buFont typeface="Arial" panose="020B0604020202020204" pitchFamily="34" charset="0"/>
              <a:buNone/>
            </a:pPr>
            <a:r>
              <a:rPr lang="en-US" sz="3200" dirty="0"/>
              <a:t>to conserve and sustainably use the world’s oceans, </a:t>
            </a:r>
            <a:br>
              <a:rPr lang="en-US" sz="3200" dirty="0"/>
            </a:br>
            <a:r>
              <a:rPr lang="en-US" sz="3200" dirty="0"/>
              <a:t>seas and marine resources</a:t>
            </a:r>
            <a:endParaRPr lang="en-US" sz="2000" dirty="0"/>
          </a:p>
        </p:txBody>
      </p:sp>
      <p:pic>
        <p:nvPicPr>
          <p:cNvPr id="8" name="Picture 7">
            <a:extLst>
              <a:ext uri="{FF2B5EF4-FFF2-40B4-BE49-F238E27FC236}">
                <a16:creationId xmlns="" xmlns:a16="http://schemas.microsoft.com/office/drawing/2014/main" id="{88F9B1E9-3FEF-4C07-8622-585C2021CF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55589" y="19693"/>
            <a:ext cx="3536411" cy="2270045"/>
          </a:xfrm>
          <a:prstGeom prst="rect">
            <a:avLst/>
          </a:prstGeom>
        </p:spPr>
      </p:pic>
      <p:sp>
        <p:nvSpPr>
          <p:cNvPr id="9" name="Rectangle 8">
            <a:extLst>
              <a:ext uri="{FF2B5EF4-FFF2-40B4-BE49-F238E27FC236}">
                <a16:creationId xmlns="" xmlns:a16="http://schemas.microsoft.com/office/drawing/2014/main" id="{9FDCDBCE-B6B7-4CDA-B2B9-E4D1210894DC}"/>
              </a:ext>
            </a:extLst>
          </p:cNvPr>
          <p:cNvSpPr/>
          <p:nvPr/>
        </p:nvSpPr>
        <p:spPr>
          <a:xfrm>
            <a:off x="342819" y="1644816"/>
            <a:ext cx="84283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100% of the Ocean Floor Mapped by 2030</a:t>
            </a:r>
          </a:p>
        </p:txBody>
      </p:sp>
    </p:spTree>
    <p:extLst>
      <p:ext uri="{BB962C8B-B14F-4D97-AF65-F5344CB8AC3E}">
        <p14:creationId xmlns:p14="http://schemas.microsoft.com/office/powerpoint/2010/main" val="222412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F858721-52EA-4431-876B-5C66E0A0A450}"/>
              </a:ext>
            </a:extLst>
          </p:cNvPr>
          <p:cNvSpPr/>
          <p:nvPr/>
        </p:nvSpPr>
        <p:spPr>
          <a:xfrm>
            <a:off x="587734" y="5381357"/>
            <a:ext cx="4162697" cy="757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50" name="Rectangle 1"/>
          <p:cNvSpPr>
            <a:spLocks noGrp="1" noChangeArrowheads="1"/>
          </p:cNvSpPr>
          <p:nvPr>
            <p:ph type="title"/>
          </p:nvPr>
        </p:nvSpPr>
        <p:spPr>
          <a:xfrm>
            <a:off x="5786441" y="1762796"/>
            <a:ext cx="6162748" cy="1264837"/>
          </a:xfrm>
        </p:spPr>
        <p:txBody>
          <a:bodyPr vert="horz" lIns="91440" tIns="12803" rIns="91440" bIns="45720" rtlCol="0" anchor="ctr">
            <a:normAutofit/>
          </a:bodyPr>
          <a:lstStyle/>
          <a:p>
            <a:pPr>
              <a:defRPr/>
            </a:pPr>
            <a:r>
              <a:rPr lang="en-US" altLang="en-US" sz="2400" dirty="0">
                <a:solidFill>
                  <a:schemeClr val="tx2">
                    <a:lumMod val="75000"/>
                  </a:schemeClr>
                </a:solidFill>
                <a:latin typeface="Arial" panose="020B0604020202020204" pitchFamily="34" charset="0"/>
                <a:cs typeface="Arial" panose="020B0604020202020204" pitchFamily="34" charset="0"/>
              </a:rPr>
              <a:t>The GEBCO global terrain model grid </a:t>
            </a:r>
            <a:endParaRPr lang="en-GB" sz="2400" dirty="0">
              <a:solidFill>
                <a:schemeClr val="tx2">
                  <a:lumMod val="75000"/>
                </a:schemeClr>
              </a:solidFill>
            </a:endParaRPr>
          </a:p>
        </p:txBody>
      </p:sp>
      <p:pic>
        <p:nvPicPr>
          <p:cNvPr id="2052" name="Picture 3"/>
          <p:cNvPicPr>
            <a:picLocks noChangeAspect="1" noChangeArrowheads="1"/>
          </p:cNvPicPr>
          <p:nvPr/>
        </p:nvPicPr>
        <p:blipFill>
          <a:blip r:embed="rId3" cstate="print"/>
          <a:srcRect/>
          <a:stretch>
            <a:fillRect/>
          </a:stretch>
        </p:blipFill>
        <p:spPr bwMode="auto">
          <a:xfrm>
            <a:off x="1523520" y="0"/>
            <a:ext cx="0" cy="0"/>
          </a:xfrm>
          <a:prstGeom prst="rect">
            <a:avLst/>
          </a:prstGeom>
          <a:noFill/>
          <a:ln w="9525">
            <a:noFill/>
            <a:round/>
            <a:headEnd/>
            <a:tailEnd/>
          </a:ln>
        </p:spPr>
      </p:pic>
      <p:sp>
        <p:nvSpPr>
          <p:cNvPr id="7" name="Rectangle 6">
            <a:extLst>
              <a:ext uri="{FF2B5EF4-FFF2-40B4-BE49-F238E27FC236}">
                <a16:creationId xmlns="" xmlns:a16="http://schemas.microsoft.com/office/drawing/2014/main" id="{76F88A95-2461-48AE-9B5F-2AAE15830576}"/>
              </a:ext>
            </a:extLst>
          </p:cNvPr>
          <p:cNvSpPr/>
          <p:nvPr/>
        </p:nvSpPr>
        <p:spPr>
          <a:xfrm>
            <a:off x="1523520" y="320892"/>
            <a:ext cx="7479733" cy="584775"/>
          </a:xfrm>
          <a:prstGeom prst="rect">
            <a:avLst/>
          </a:prstGeom>
        </p:spPr>
        <p:txBody>
          <a:bodyPr wrap="square">
            <a:spAutoFit/>
          </a:bodyPr>
          <a:lstStyle/>
          <a:p>
            <a:pPr algn="ctr"/>
            <a:r>
              <a:rPr lang="en-NZ" sz="3200" b="1" dirty="0">
                <a:solidFill>
                  <a:schemeClr val="bg1"/>
                </a:solidFill>
                <a:latin typeface="Calibri" panose="020F0502020204030204" pitchFamily="34" charset="0"/>
              </a:rPr>
              <a:t>What does “100% mapped” mean? </a:t>
            </a:r>
            <a:endParaRPr lang="en-NZ" sz="3200" dirty="0">
              <a:solidFill>
                <a:schemeClr val="bg1"/>
              </a:solidFill>
              <a:latin typeface="Calibri" panose="020F0502020204030204" pitchFamily="34" charset="0"/>
            </a:endParaRPr>
          </a:p>
        </p:txBody>
      </p:sp>
      <p:sp>
        <p:nvSpPr>
          <p:cNvPr id="10" name="Content Placeholder 2">
            <a:extLst>
              <a:ext uri="{FF2B5EF4-FFF2-40B4-BE49-F238E27FC236}">
                <a16:creationId xmlns="" xmlns:a16="http://schemas.microsoft.com/office/drawing/2014/main" id="{908808B0-33C7-4C1B-BACD-7392F15428F4}"/>
              </a:ext>
            </a:extLst>
          </p:cNvPr>
          <p:cNvSpPr txBox="1">
            <a:spLocks/>
          </p:cNvSpPr>
          <p:nvPr/>
        </p:nvSpPr>
        <p:spPr>
          <a:xfrm>
            <a:off x="6096001" y="2610601"/>
            <a:ext cx="5601172" cy="15959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71475" indent="-285750">
              <a:spcBef>
                <a:spcPts val="1000"/>
              </a:spcBef>
              <a:buClrTx/>
              <a:buSzPct val="100000"/>
              <a:defRPr/>
            </a:pPr>
            <a:r>
              <a:rPr lang="en-US" altLang="en-US" sz="1800" dirty="0">
                <a:solidFill>
                  <a:schemeClr val="tx2">
                    <a:lumMod val="50000"/>
                  </a:schemeClr>
                </a:solidFill>
                <a:cs typeface="Arial" panose="020B0604020202020204" pitchFamily="34" charset="0"/>
              </a:rPr>
              <a:t>ship-track soundings + interpolation guided by satellite-derived gravity data</a:t>
            </a:r>
          </a:p>
          <a:p>
            <a:pPr marL="371475" indent="-285750">
              <a:spcBef>
                <a:spcPts val="1000"/>
              </a:spcBef>
              <a:buClrTx/>
              <a:buSzPct val="100000"/>
              <a:defRPr/>
            </a:pPr>
            <a:r>
              <a:rPr lang="en-US" altLang="en-US" sz="1800" dirty="0">
                <a:solidFill>
                  <a:schemeClr val="tx2">
                    <a:lumMod val="50000"/>
                  </a:schemeClr>
                </a:solidFill>
                <a:cs typeface="Arial" panose="020B0604020202020204" pitchFamily="34" charset="0"/>
              </a:rPr>
              <a:t>Includes regional grids which may be based on different interpolation models</a:t>
            </a:r>
          </a:p>
          <a:p>
            <a:pPr marL="261938" indent="-176213">
              <a:spcBef>
                <a:spcPts val="1000"/>
              </a:spcBef>
              <a:buClrTx/>
              <a:buSzPct val="100000"/>
              <a:buFont typeface="Arial" panose="020B0604020202020204" pitchFamily="34" charset="0"/>
              <a:buChar char="•"/>
              <a:defRPr/>
            </a:pPr>
            <a:endParaRPr lang="en-US" altLang="en-US" sz="1800" dirty="0">
              <a:solidFill>
                <a:schemeClr val="tx2">
                  <a:lumMod val="50000"/>
                </a:schemeClr>
              </a:solidFill>
              <a:cs typeface="Arial" panose="020B0604020202020204" pitchFamily="34" charset="0"/>
            </a:endParaRPr>
          </a:p>
          <a:p>
            <a:pPr>
              <a:spcBef>
                <a:spcPts val="1000"/>
              </a:spcBef>
              <a:defRPr/>
            </a:pPr>
            <a:endParaRPr lang="en-US" altLang="en-US" sz="1800" dirty="0">
              <a:solidFill>
                <a:schemeClr val="tx2">
                  <a:lumMod val="50000"/>
                </a:schemeClr>
              </a:solidFill>
              <a:cs typeface="Arial" panose="020B0604020202020204" pitchFamily="34" charset="0"/>
            </a:endParaRPr>
          </a:p>
        </p:txBody>
      </p:sp>
      <p:sp>
        <p:nvSpPr>
          <p:cNvPr id="12" name="Text Placeholder 10">
            <a:extLst>
              <a:ext uri="{FF2B5EF4-FFF2-40B4-BE49-F238E27FC236}">
                <a16:creationId xmlns="" xmlns:a16="http://schemas.microsoft.com/office/drawing/2014/main" id="{D42B25DE-DBD5-4D07-9B1F-510965A09426}"/>
              </a:ext>
            </a:extLst>
          </p:cNvPr>
          <p:cNvSpPr txBox="1">
            <a:spLocks/>
          </p:cNvSpPr>
          <p:nvPr/>
        </p:nvSpPr>
        <p:spPr>
          <a:xfrm>
            <a:off x="6316760" y="4479237"/>
            <a:ext cx="5279709" cy="891352"/>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r>
              <a:rPr lang="en-NZ" sz="1800" b="1" dirty="0">
                <a:solidFill>
                  <a:schemeClr val="tx2">
                    <a:lumMod val="50000"/>
                  </a:schemeClr>
                </a:solidFill>
              </a:rPr>
              <a:t>18% of 30” cells</a:t>
            </a:r>
            <a:r>
              <a:rPr lang="en-NZ" sz="1800" b="1" dirty="0">
                <a:solidFill>
                  <a:schemeClr val="tx2">
                    <a:lumMod val="50000"/>
                  </a:schemeClr>
                </a:solidFill>
                <a:sym typeface="Wingdings" panose="05000000000000000000" pitchFamily="2" charset="2"/>
              </a:rPr>
              <a:t> </a:t>
            </a:r>
            <a:r>
              <a:rPr lang="en-NZ" sz="1800" b="1" dirty="0">
                <a:solidFill>
                  <a:schemeClr val="tx2">
                    <a:lumMod val="50000"/>
                  </a:schemeClr>
                </a:solidFill>
              </a:rPr>
              <a:t>have depth measurements</a:t>
            </a:r>
          </a:p>
          <a:p>
            <a:pPr marL="0" indent="0" algn="ctr">
              <a:spcBef>
                <a:spcPts val="1800"/>
              </a:spcBef>
              <a:buNone/>
            </a:pPr>
            <a:r>
              <a:rPr lang="en-NZ" sz="1800" b="1" dirty="0">
                <a:solidFill>
                  <a:schemeClr val="tx2">
                    <a:lumMod val="50000"/>
                  </a:schemeClr>
                </a:solidFill>
              </a:rPr>
              <a:t>6% of 15” cells</a:t>
            </a:r>
            <a:r>
              <a:rPr lang="en-NZ" sz="1800" b="1" dirty="0">
                <a:solidFill>
                  <a:schemeClr val="tx2">
                    <a:lumMod val="50000"/>
                  </a:schemeClr>
                </a:solidFill>
                <a:sym typeface="Wingdings" panose="05000000000000000000" pitchFamily="2" charset="2"/>
              </a:rPr>
              <a:t> </a:t>
            </a:r>
            <a:r>
              <a:rPr lang="en-NZ" sz="1800" b="1" dirty="0">
                <a:solidFill>
                  <a:schemeClr val="tx2">
                    <a:lumMod val="50000"/>
                  </a:schemeClr>
                </a:solidFill>
              </a:rPr>
              <a:t>have depth measurements </a:t>
            </a:r>
          </a:p>
        </p:txBody>
      </p:sp>
      <p:grpSp>
        <p:nvGrpSpPr>
          <p:cNvPr id="3" name="Group 2">
            <a:extLst>
              <a:ext uri="{FF2B5EF4-FFF2-40B4-BE49-F238E27FC236}">
                <a16:creationId xmlns="" xmlns:a16="http://schemas.microsoft.com/office/drawing/2014/main" id="{1D1CFC52-F5C0-40A7-A294-F6C7F6DBD63F}"/>
              </a:ext>
            </a:extLst>
          </p:cNvPr>
          <p:cNvGrpSpPr/>
          <p:nvPr/>
        </p:nvGrpSpPr>
        <p:grpSpPr>
          <a:xfrm>
            <a:off x="541754" y="5900653"/>
            <a:ext cx="4141652" cy="706347"/>
            <a:chOff x="3583441" y="5456767"/>
            <a:chExt cx="4141652" cy="706347"/>
          </a:xfrm>
        </p:grpSpPr>
        <p:sp>
          <p:nvSpPr>
            <p:cNvPr id="14" name="Rectangle 13">
              <a:extLst>
                <a:ext uri="{FF2B5EF4-FFF2-40B4-BE49-F238E27FC236}">
                  <a16:creationId xmlns="" xmlns:a16="http://schemas.microsoft.com/office/drawing/2014/main" id="{7268DAA3-350D-443A-8735-A4513B4B5BBC}"/>
                </a:ext>
              </a:extLst>
            </p:cNvPr>
            <p:cNvSpPr/>
            <p:nvPr/>
          </p:nvSpPr>
          <p:spPr>
            <a:xfrm>
              <a:off x="3691128" y="5456767"/>
              <a:ext cx="4033965" cy="706347"/>
            </a:xfrm>
            <a:prstGeom prst="rect">
              <a:avLst/>
            </a:prstGeom>
          </p:spPr>
          <p:txBody>
            <a:bodyPr wrap="square">
              <a:spAutoFit/>
            </a:bodyPr>
            <a:lstStyle/>
            <a:p>
              <a:pPr>
                <a:lnSpc>
                  <a:spcPct val="114000"/>
                </a:lnSpc>
              </a:pPr>
              <a:r>
                <a:rPr lang="en-NZ" sz="1200" dirty="0">
                  <a:solidFill>
                    <a:srgbClr val="000000"/>
                  </a:solidFill>
                  <a:latin typeface="Arial" panose="020B0604020202020204" pitchFamily="34" charset="0"/>
                </a:rPr>
                <a:t>Real depth measurements</a:t>
              </a:r>
            </a:p>
            <a:p>
              <a:pPr>
                <a:lnSpc>
                  <a:spcPct val="114000"/>
                </a:lnSpc>
              </a:pPr>
              <a:r>
                <a:rPr lang="en-NZ" sz="1200" dirty="0">
                  <a:solidFill>
                    <a:srgbClr val="000000"/>
                  </a:solidFill>
                  <a:latin typeface="Arial" panose="020B0604020202020204" pitchFamily="34" charset="0"/>
                </a:rPr>
                <a:t>Interpolated depth values </a:t>
              </a:r>
            </a:p>
            <a:p>
              <a:pPr>
                <a:lnSpc>
                  <a:spcPct val="114000"/>
                </a:lnSpc>
              </a:pPr>
              <a:r>
                <a:rPr lang="en-NZ" sz="1200" dirty="0">
                  <a:solidFill>
                    <a:srgbClr val="000000"/>
                  </a:solidFill>
                  <a:latin typeface="Arial" panose="020B0604020202020204" pitchFamily="34" charset="0"/>
                </a:rPr>
                <a:t>Depth values derived from statistics of real depth values.</a:t>
              </a:r>
            </a:p>
          </p:txBody>
        </p:sp>
        <p:grpSp>
          <p:nvGrpSpPr>
            <p:cNvPr id="2" name="Group 1">
              <a:extLst>
                <a:ext uri="{FF2B5EF4-FFF2-40B4-BE49-F238E27FC236}">
                  <a16:creationId xmlns="" xmlns:a16="http://schemas.microsoft.com/office/drawing/2014/main" id="{9C608E21-6983-4D45-A001-94635767B3E7}"/>
                </a:ext>
              </a:extLst>
            </p:cNvPr>
            <p:cNvGrpSpPr/>
            <p:nvPr/>
          </p:nvGrpSpPr>
          <p:grpSpPr>
            <a:xfrm>
              <a:off x="3583441" y="5584238"/>
              <a:ext cx="113480" cy="487125"/>
              <a:chOff x="7248193" y="6222319"/>
              <a:chExt cx="189515" cy="815003"/>
            </a:xfrm>
          </p:grpSpPr>
          <p:sp>
            <p:nvSpPr>
              <p:cNvPr id="15" name="Oval 14">
                <a:extLst>
                  <a:ext uri="{FF2B5EF4-FFF2-40B4-BE49-F238E27FC236}">
                    <a16:creationId xmlns="" xmlns:a16="http://schemas.microsoft.com/office/drawing/2014/main" id="{AD63EE87-8F84-42CA-B9E2-5F0C1F85356C}"/>
                  </a:ext>
                </a:extLst>
              </p:cNvPr>
              <p:cNvSpPr/>
              <p:nvPr/>
            </p:nvSpPr>
            <p:spPr>
              <a:xfrm>
                <a:off x="7248193" y="6222319"/>
                <a:ext cx="189497" cy="1894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16" name="Oval 15">
                <a:extLst>
                  <a:ext uri="{FF2B5EF4-FFF2-40B4-BE49-F238E27FC236}">
                    <a16:creationId xmlns="" xmlns:a16="http://schemas.microsoft.com/office/drawing/2014/main" id="{47755C1D-4FF4-4088-9133-B946ADD9335D}"/>
                  </a:ext>
                </a:extLst>
              </p:cNvPr>
              <p:cNvSpPr/>
              <p:nvPr/>
            </p:nvSpPr>
            <p:spPr>
              <a:xfrm>
                <a:off x="7248193" y="6546824"/>
                <a:ext cx="189497" cy="1894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17" name="Oval 16">
                <a:extLst>
                  <a:ext uri="{FF2B5EF4-FFF2-40B4-BE49-F238E27FC236}">
                    <a16:creationId xmlns="" xmlns:a16="http://schemas.microsoft.com/office/drawing/2014/main" id="{46A062BE-3987-435F-BBD7-7BBBF4717870}"/>
                  </a:ext>
                </a:extLst>
              </p:cNvPr>
              <p:cNvSpPr/>
              <p:nvPr/>
            </p:nvSpPr>
            <p:spPr>
              <a:xfrm>
                <a:off x="7248211" y="6847823"/>
                <a:ext cx="189497" cy="18949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grpSp>
      </p:grpSp>
      <p:pic>
        <p:nvPicPr>
          <p:cNvPr id="19" name="Picture 18">
            <a:extLst>
              <a:ext uri="{FF2B5EF4-FFF2-40B4-BE49-F238E27FC236}">
                <a16:creationId xmlns="" xmlns:a16="http://schemas.microsoft.com/office/drawing/2014/main" id="{5A987D60-F5A2-4BBD-AF27-BB8468DAB4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664" y="1789103"/>
            <a:ext cx="5564777" cy="4060251"/>
          </a:xfrm>
          <a:prstGeom prst="rect">
            <a:avLst/>
          </a:prstGeom>
        </p:spPr>
      </p:pic>
    </p:spTree>
    <p:extLst>
      <p:ext uri="{BB962C8B-B14F-4D97-AF65-F5344CB8AC3E}">
        <p14:creationId xmlns:p14="http://schemas.microsoft.com/office/powerpoint/2010/main" val="12444941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 xmlns:a16="http://schemas.microsoft.com/office/drawing/2014/main" id="{D6B3F77B-59E9-C540-ADBE-738B4B58EE18}"/>
              </a:ext>
            </a:extLst>
          </p:cNvPr>
          <p:cNvGraphicFramePr>
            <a:graphicFrameLocks noGrp="1"/>
          </p:cNvGraphicFramePr>
          <p:nvPr>
            <p:extLst>
              <p:ext uri="{D42A27DB-BD31-4B8C-83A1-F6EECF244321}">
                <p14:modId xmlns:p14="http://schemas.microsoft.com/office/powerpoint/2010/main" val="1062060730"/>
              </p:ext>
            </p:extLst>
          </p:nvPr>
        </p:nvGraphicFramePr>
        <p:xfrm>
          <a:off x="7382266" y="3348774"/>
          <a:ext cx="4530809" cy="2587748"/>
        </p:xfrm>
        <a:graphic>
          <a:graphicData uri="http://schemas.openxmlformats.org/drawingml/2006/table">
            <a:tbl>
              <a:tblPr/>
              <a:tblGrid>
                <a:gridCol w="2001794">
                  <a:extLst>
                    <a:ext uri="{9D8B030D-6E8A-4147-A177-3AD203B41FA5}">
                      <a16:colId xmlns="" xmlns:a16="http://schemas.microsoft.com/office/drawing/2014/main" val="124497866"/>
                    </a:ext>
                  </a:extLst>
                </a:gridCol>
                <a:gridCol w="1573427">
                  <a:extLst>
                    <a:ext uri="{9D8B030D-6E8A-4147-A177-3AD203B41FA5}">
                      <a16:colId xmlns="" xmlns:a16="http://schemas.microsoft.com/office/drawing/2014/main" val="2653906833"/>
                    </a:ext>
                  </a:extLst>
                </a:gridCol>
                <a:gridCol w="955588">
                  <a:extLst>
                    <a:ext uri="{9D8B030D-6E8A-4147-A177-3AD203B41FA5}">
                      <a16:colId xmlns="" xmlns:a16="http://schemas.microsoft.com/office/drawing/2014/main" val="362014301"/>
                    </a:ext>
                  </a:extLst>
                </a:gridCol>
              </a:tblGrid>
              <a:tr h="539116">
                <a:tc>
                  <a:txBody>
                    <a:bodyPr/>
                    <a:lstStyle/>
                    <a:p>
                      <a:pPr algn="ctr"/>
                      <a:r>
                        <a:rPr lang="en-GB" sz="1800" b="1" dirty="0">
                          <a:solidFill>
                            <a:srgbClr val="222222"/>
                          </a:solidFill>
                          <a:effectLst/>
                        </a:rPr>
                        <a:t>Depth Range</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b="1" dirty="0">
                          <a:solidFill>
                            <a:srgbClr val="222222"/>
                          </a:solidFill>
                          <a:effectLst/>
                        </a:rPr>
                        <a:t>Resolution</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b="1" dirty="0">
                          <a:solidFill>
                            <a:srgbClr val="222222"/>
                          </a:solidFill>
                          <a:effectLst/>
                        </a:rPr>
                        <a:t>% of ocean</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extLst>
                  <a:ext uri="{0D108BD9-81ED-4DB2-BD59-A6C34878D82A}">
                    <a16:rowId xmlns="" xmlns:a16="http://schemas.microsoft.com/office/drawing/2014/main" val="1570702891"/>
                  </a:ext>
                </a:extLst>
              </a:tr>
              <a:tr h="492632">
                <a:tc>
                  <a:txBody>
                    <a:bodyPr/>
                    <a:lstStyle/>
                    <a:p>
                      <a:pPr marL="361950" indent="0" algn="l"/>
                      <a:r>
                        <a:rPr lang="en-GB" sz="1800" dirty="0">
                          <a:solidFill>
                            <a:srgbClr val="222222"/>
                          </a:solidFill>
                          <a:effectLst/>
                        </a:rPr>
                        <a:t>0–1500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dirty="0">
                          <a:solidFill>
                            <a:srgbClr val="222222"/>
                          </a:solidFill>
                          <a:effectLst/>
                        </a:rPr>
                        <a:t>100 × 100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dirty="0">
                          <a:solidFill>
                            <a:srgbClr val="222222"/>
                          </a:solidFill>
                          <a:effectLst/>
                        </a:rPr>
                        <a:t>13.7</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extLst>
                  <a:ext uri="{0D108BD9-81ED-4DB2-BD59-A6C34878D82A}">
                    <a16:rowId xmlns="" xmlns:a16="http://schemas.microsoft.com/office/drawing/2014/main" val="2939832712"/>
                  </a:ext>
                </a:extLst>
              </a:tr>
              <a:tr h="492632">
                <a:tc>
                  <a:txBody>
                    <a:bodyPr/>
                    <a:lstStyle/>
                    <a:p>
                      <a:pPr marL="361950" indent="0" algn="l"/>
                      <a:r>
                        <a:rPr lang="en-GB" sz="1800" dirty="0">
                          <a:solidFill>
                            <a:srgbClr val="222222"/>
                          </a:solidFill>
                          <a:effectLst/>
                        </a:rPr>
                        <a:t>1500–3000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9F9F9"/>
                    </a:solidFill>
                  </a:tcPr>
                </a:tc>
                <a:tc>
                  <a:txBody>
                    <a:bodyPr/>
                    <a:lstStyle/>
                    <a:p>
                      <a:pPr algn="ctr"/>
                      <a:r>
                        <a:rPr lang="en-GB" sz="1800" dirty="0">
                          <a:solidFill>
                            <a:srgbClr val="222222"/>
                          </a:solidFill>
                          <a:effectLst/>
                        </a:rPr>
                        <a:t>200 × 200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9F9F9"/>
                    </a:solidFill>
                  </a:tcPr>
                </a:tc>
                <a:tc>
                  <a:txBody>
                    <a:bodyPr/>
                    <a:lstStyle/>
                    <a:p>
                      <a:pPr algn="ctr"/>
                      <a:r>
                        <a:rPr lang="en-GB" sz="1800" dirty="0">
                          <a:solidFill>
                            <a:srgbClr val="222222"/>
                          </a:solidFill>
                          <a:effectLst/>
                        </a:rPr>
                        <a:t>11</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9F9F9"/>
                    </a:solidFill>
                  </a:tcPr>
                </a:tc>
                <a:extLst>
                  <a:ext uri="{0D108BD9-81ED-4DB2-BD59-A6C34878D82A}">
                    <a16:rowId xmlns="" xmlns:a16="http://schemas.microsoft.com/office/drawing/2014/main" val="2117086483"/>
                  </a:ext>
                </a:extLst>
              </a:tr>
              <a:tr h="492632">
                <a:tc>
                  <a:txBody>
                    <a:bodyPr/>
                    <a:lstStyle/>
                    <a:p>
                      <a:pPr marL="361950" indent="0" algn="l"/>
                      <a:r>
                        <a:rPr lang="en-GB" sz="1800" dirty="0">
                          <a:solidFill>
                            <a:srgbClr val="222222"/>
                          </a:solidFill>
                          <a:effectLst/>
                        </a:rPr>
                        <a:t>3000–5750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dirty="0">
                          <a:solidFill>
                            <a:srgbClr val="222222"/>
                          </a:solidFill>
                          <a:effectLst/>
                        </a:rPr>
                        <a:t>400 × 400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tc>
                  <a:txBody>
                    <a:bodyPr/>
                    <a:lstStyle/>
                    <a:p>
                      <a:pPr algn="ctr"/>
                      <a:r>
                        <a:rPr lang="en-GB" sz="1800" dirty="0">
                          <a:solidFill>
                            <a:srgbClr val="222222"/>
                          </a:solidFill>
                          <a:effectLst/>
                        </a:rPr>
                        <a:t>72.6</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FFFFFF"/>
                    </a:solidFill>
                  </a:tcPr>
                </a:tc>
                <a:extLst>
                  <a:ext uri="{0D108BD9-81ED-4DB2-BD59-A6C34878D82A}">
                    <a16:rowId xmlns="" xmlns:a16="http://schemas.microsoft.com/office/drawing/2014/main" val="1515084783"/>
                  </a:ext>
                </a:extLst>
              </a:tr>
              <a:tr h="492632">
                <a:tc>
                  <a:txBody>
                    <a:bodyPr/>
                    <a:lstStyle/>
                    <a:p>
                      <a:pPr marL="361950" indent="0" algn="l"/>
                      <a:r>
                        <a:rPr lang="en-GB" sz="1800" dirty="0">
                          <a:solidFill>
                            <a:srgbClr val="222222"/>
                          </a:solidFill>
                          <a:effectLst/>
                        </a:rPr>
                        <a:t>5750–11,000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EEEEEE"/>
                    </a:solidFill>
                  </a:tcPr>
                </a:tc>
                <a:tc>
                  <a:txBody>
                    <a:bodyPr/>
                    <a:lstStyle/>
                    <a:p>
                      <a:pPr algn="ctr"/>
                      <a:r>
                        <a:rPr lang="en-GB" sz="1800" dirty="0">
                          <a:solidFill>
                            <a:srgbClr val="222222"/>
                          </a:solidFill>
                          <a:effectLst/>
                        </a:rPr>
                        <a:t>800 × 800 m</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EEEEEE"/>
                    </a:solidFill>
                  </a:tcPr>
                </a:tc>
                <a:tc>
                  <a:txBody>
                    <a:bodyPr/>
                    <a:lstStyle/>
                    <a:p>
                      <a:pPr algn="ctr"/>
                      <a:r>
                        <a:rPr lang="en-GB" sz="1800" dirty="0">
                          <a:solidFill>
                            <a:srgbClr val="222222"/>
                          </a:solidFill>
                          <a:effectLst/>
                        </a:rPr>
                        <a:t>2.7</a:t>
                      </a:r>
                    </a:p>
                  </a:txBody>
                  <a:tcPr marL="68580" marR="68580" marT="34290" marB="34290" anchor="ctr">
                    <a:lnL w="12700" cap="flat" cmpd="sng" algn="ctr">
                      <a:solidFill>
                        <a:srgbClr val="E0CBFD"/>
                      </a:solidFill>
                      <a:prstDash val="solid"/>
                      <a:round/>
                      <a:headEnd type="none" w="med" len="med"/>
                      <a:tailEnd type="none" w="med" len="med"/>
                    </a:lnL>
                    <a:lnR w="12700" cap="flat" cmpd="sng" algn="ctr">
                      <a:solidFill>
                        <a:srgbClr val="E0CBFD"/>
                      </a:solidFill>
                      <a:prstDash val="solid"/>
                      <a:round/>
                      <a:headEnd type="none" w="med" len="med"/>
                      <a:tailEnd type="none" w="med" len="med"/>
                    </a:lnR>
                    <a:lnT w="12700" cap="flat" cmpd="sng" algn="ctr">
                      <a:solidFill>
                        <a:srgbClr val="E0CBFD"/>
                      </a:solidFill>
                      <a:prstDash val="solid"/>
                      <a:round/>
                      <a:headEnd type="none" w="med" len="med"/>
                      <a:tailEnd type="none" w="med" len="med"/>
                    </a:lnT>
                    <a:lnB w="12700" cap="flat" cmpd="sng" algn="ctr">
                      <a:solidFill>
                        <a:srgbClr val="E0CBFD"/>
                      </a:solidFill>
                      <a:prstDash val="solid"/>
                      <a:round/>
                      <a:headEnd type="none" w="med" len="med"/>
                      <a:tailEnd type="none" w="med" len="med"/>
                    </a:lnB>
                    <a:solidFill>
                      <a:srgbClr val="EEEEEE"/>
                    </a:solidFill>
                  </a:tcPr>
                </a:tc>
                <a:extLst>
                  <a:ext uri="{0D108BD9-81ED-4DB2-BD59-A6C34878D82A}">
                    <a16:rowId xmlns="" xmlns:a16="http://schemas.microsoft.com/office/drawing/2014/main" val="1965838872"/>
                  </a:ext>
                </a:extLst>
              </a:tr>
            </a:tbl>
          </a:graphicData>
        </a:graphic>
      </p:graphicFrame>
      <p:sp>
        <p:nvSpPr>
          <p:cNvPr id="2" name="Title 1"/>
          <p:cNvSpPr>
            <a:spLocks noGrp="1"/>
          </p:cNvSpPr>
          <p:nvPr>
            <p:ph type="title"/>
          </p:nvPr>
        </p:nvSpPr>
        <p:spPr>
          <a:xfrm>
            <a:off x="1177974" y="339911"/>
            <a:ext cx="8641491" cy="914400"/>
          </a:xfrm>
        </p:spPr>
        <p:txBody>
          <a:bodyPr>
            <a:normAutofit/>
          </a:bodyPr>
          <a:lstStyle/>
          <a:p>
            <a:pPr algn="ctr"/>
            <a:r>
              <a:rPr lang="en-US" sz="3200" b="1" dirty="0">
                <a:latin typeface="+mn-lt"/>
              </a:rPr>
              <a:t>Target Grid Variable Resolution</a:t>
            </a:r>
          </a:p>
        </p:txBody>
      </p:sp>
      <p:sp>
        <p:nvSpPr>
          <p:cNvPr id="5" name="Rectangle 4"/>
          <p:cNvSpPr/>
          <p:nvPr/>
        </p:nvSpPr>
        <p:spPr>
          <a:xfrm>
            <a:off x="7391487" y="4120931"/>
            <a:ext cx="327336" cy="223580"/>
          </a:xfrm>
          <a:prstGeom prst="rect">
            <a:avLst/>
          </a:prstGeom>
          <a:solidFill>
            <a:srgbClr val="BEF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391487" y="4593850"/>
            <a:ext cx="327336" cy="223580"/>
          </a:xfrm>
          <a:prstGeom prst="rect">
            <a:avLst/>
          </a:prstGeom>
          <a:solidFill>
            <a:srgbClr val="73B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391487" y="5066769"/>
            <a:ext cx="327336" cy="223580"/>
          </a:xfrm>
          <a:prstGeom prst="rect">
            <a:avLst/>
          </a:prstGeom>
          <a:solidFill>
            <a:srgbClr val="0026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91487" y="5539689"/>
            <a:ext cx="327336" cy="223580"/>
          </a:xfrm>
          <a:prstGeom prst="rect">
            <a:avLst/>
          </a:prstGeom>
          <a:solidFill>
            <a:srgbClr val="870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 xmlns:a16="http://schemas.microsoft.com/office/drawing/2014/main" id="{1469212B-45F2-4606-9F05-3106405A4D61}"/>
              </a:ext>
            </a:extLst>
          </p:cNvPr>
          <p:cNvSpPr/>
          <p:nvPr/>
        </p:nvSpPr>
        <p:spPr>
          <a:xfrm>
            <a:off x="7576969" y="2483178"/>
            <a:ext cx="4207690" cy="707886"/>
          </a:xfrm>
          <a:prstGeom prst="rect">
            <a:avLst/>
          </a:prstGeom>
        </p:spPr>
        <p:txBody>
          <a:bodyPr wrap="none">
            <a:spAutoFit/>
          </a:bodyPr>
          <a:lstStyle/>
          <a:p>
            <a:pPr algn="ctr"/>
            <a:r>
              <a:rPr lang="en-US" sz="2000" b="1" dirty="0">
                <a:solidFill>
                  <a:schemeClr val="accent1">
                    <a:lumMod val="75000"/>
                  </a:schemeClr>
                </a:solidFill>
              </a:rPr>
              <a:t>Target GEBCO Grid </a:t>
            </a:r>
          </a:p>
          <a:p>
            <a:pPr algn="ctr"/>
            <a:r>
              <a:rPr lang="en-US" sz="2000" b="1" dirty="0">
                <a:solidFill>
                  <a:schemeClr val="accent1">
                    <a:lumMod val="75000"/>
                  </a:schemeClr>
                </a:solidFill>
              </a:rPr>
              <a:t>Depth-dependent Variable Resolution</a:t>
            </a:r>
            <a:endParaRPr lang="en-NZ" sz="2000" b="1" dirty="0">
              <a:solidFill>
                <a:schemeClr val="accent1">
                  <a:lumMod val="75000"/>
                </a:schemeClr>
              </a:solidFill>
            </a:endParaRPr>
          </a:p>
        </p:txBody>
      </p:sp>
      <p:grpSp>
        <p:nvGrpSpPr>
          <p:cNvPr id="21" name="Group 20">
            <a:extLst>
              <a:ext uri="{FF2B5EF4-FFF2-40B4-BE49-F238E27FC236}">
                <a16:creationId xmlns="" xmlns:a16="http://schemas.microsoft.com/office/drawing/2014/main" id="{45814460-3E30-409E-BFE6-1214928C959D}"/>
              </a:ext>
            </a:extLst>
          </p:cNvPr>
          <p:cNvGrpSpPr/>
          <p:nvPr/>
        </p:nvGrpSpPr>
        <p:grpSpPr>
          <a:xfrm>
            <a:off x="278925" y="2034382"/>
            <a:ext cx="6744268" cy="4173097"/>
            <a:chOff x="82378" y="1791231"/>
            <a:chExt cx="7183395" cy="4444812"/>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926" y="1977082"/>
              <a:ext cx="6723236" cy="4028302"/>
            </a:xfrm>
            <a:prstGeom prst="rect">
              <a:avLst/>
            </a:prstGeom>
          </p:spPr>
        </p:pic>
        <p:cxnSp>
          <p:nvCxnSpPr>
            <p:cNvPr id="17" name="Straight Connector 16">
              <a:extLst>
                <a:ext uri="{FF2B5EF4-FFF2-40B4-BE49-F238E27FC236}">
                  <a16:creationId xmlns="" xmlns:a16="http://schemas.microsoft.com/office/drawing/2014/main" id="{560BD56C-9F1C-41E7-95F6-25A46AAC2503}"/>
                </a:ext>
              </a:extLst>
            </p:cNvPr>
            <p:cNvCxnSpPr/>
            <p:nvPr/>
          </p:nvCxnSpPr>
          <p:spPr>
            <a:xfrm flipH="1">
              <a:off x="82378" y="4209535"/>
              <a:ext cx="71833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CBDC5DB7-7A44-479F-95F9-6479D3447065}"/>
                </a:ext>
              </a:extLst>
            </p:cNvPr>
            <p:cNvCxnSpPr/>
            <p:nvPr/>
          </p:nvCxnSpPr>
          <p:spPr>
            <a:xfrm>
              <a:off x="3657600" y="1791231"/>
              <a:ext cx="0" cy="44448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55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Four Pillars of Seabed 2030</a:t>
            </a:r>
          </a:p>
        </p:txBody>
      </p:sp>
      <p:sp>
        <p:nvSpPr>
          <p:cNvPr id="3" name="Content Placeholder 2"/>
          <p:cNvSpPr>
            <a:spLocks noGrp="1"/>
          </p:cNvSpPr>
          <p:nvPr>
            <p:ph idx="4294967295"/>
          </p:nvPr>
        </p:nvSpPr>
        <p:spPr>
          <a:xfrm>
            <a:off x="647700" y="2079625"/>
            <a:ext cx="11544300" cy="4600575"/>
          </a:xfrm>
        </p:spPr>
        <p:txBody>
          <a:bodyPr>
            <a:noAutofit/>
          </a:bodyPr>
          <a:lstStyle/>
          <a:p>
            <a:r>
              <a:rPr lang="en-US" sz="2400" dirty="0"/>
              <a:t>Data Assembly and Coordination</a:t>
            </a:r>
          </a:p>
          <a:p>
            <a:pPr lvl="1"/>
            <a:r>
              <a:rPr lang="en-US" sz="2000" dirty="0"/>
              <a:t>Integrate and process existing data &amp; identify data gaps to inform future mapping missions</a:t>
            </a:r>
          </a:p>
          <a:p>
            <a:pPr lvl="1"/>
            <a:r>
              <a:rPr lang="en-US" sz="2000" dirty="0"/>
              <a:t>Promote data sharing by encouraging contribution of data to the IHO DCDB</a:t>
            </a:r>
          </a:p>
          <a:p>
            <a:pPr lvl="1"/>
            <a:r>
              <a:rPr lang="en-US" sz="2000" dirty="0"/>
              <a:t>Create new data products – distribute through GEBCO</a:t>
            </a:r>
          </a:p>
          <a:p>
            <a:r>
              <a:rPr lang="en-US" sz="2400" dirty="0"/>
              <a:t>Global Community Engagement</a:t>
            </a:r>
          </a:p>
          <a:p>
            <a:pPr lvl="1"/>
            <a:r>
              <a:rPr lang="en-US" sz="2000" dirty="0"/>
              <a:t>Identify &amp; engage stakeholders through community events, traditional &amp; digital media</a:t>
            </a:r>
          </a:p>
          <a:p>
            <a:r>
              <a:rPr lang="en-US" sz="2400" dirty="0"/>
              <a:t>Consolidate Technical and Human Capacity </a:t>
            </a:r>
          </a:p>
          <a:p>
            <a:pPr lvl="1"/>
            <a:r>
              <a:rPr lang="en-US" sz="2000" dirty="0"/>
              <a:t>Explore and leverage new technology </a:t>
            </a:r>
          </a:p>
          <a:p>
            <a:pPr lvl="1"/>
            <a:r>
              <a:rPr lang="en-US" sz="2000" dirty="0"/>
              <a:t>Engage GEBCO Nippon Foundation Training Project Alumni  </a:t>
            </a:r>
          </a:p>
          <a:p>
            <a:r>
              <a:rPr lang="en-US" sz="2400" dirty="0"/>
              <a:t>Cross-cutting area of Corporate Governance</a:t>
            </a:r>
          </a:p>
          <a:p>
            <a:pPr lvl="1"/>
            <a:r>
              <a:rPr lang="en-US" sz="2000" dirty="0"/>
              <a:t>Strong stakeholder communication </a:t>
            </a:r>
          </a:p>
          <a:p>
            <a:pPr lvl="1"/>
            <a:r>
              <a:rPr lang="en-US" sz="2000" dirty="0"/>
              <a:t>Legal and accounting standards</a:t>
            </a:r>
          </a:p>
        </p:txBody>
      </p:sp>
    </p:spTree>
    <p:extLst>
      <p:ext uri="{BB962C8B-B14F-4D97-AF65-F5344CB8AC3E}">
        <p14:creationId xmlns:p14="http://schemas.microsoft.com/office/powerpoint/2010/main" val="92129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5560" y="1844824"/>
            <a:ext cx="8208912" cy="3785652"/>
          </a:xfrm>
          <a:prstGeom prst="rect">
            <a:avLst/>
          </a:prstGeom>
        </p:spPr>
        <p:txBody>
          <a:bodyPr wrap="square">
            <a:spAutoFit/>
          </a:bodyPr>
          <a:lstStyle/>
          <a:p>
            <a:pPr defTabSz="914400"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WP 1: </a:t>
            </a:r>
            <a:r>
              <a:rPr lang="en-US" sz="2000" dirty="0">
                <a:solidFill>
                  <a:srgbClr val="000000"/>
                </a:solidFill>
                <a:latin typeface="Arial" panose="020B0604020202020204" pitchFamily="34" charset="0"/>
                <a:cs typeface="Arial" panose="020B0604020202020204" pitchFamily="34" charset="0"/>
              </a:rPr>
              <a:t>Gathering, synthesizing, publishing bathymetric data </a:t>
            </a:r>
          </a:p>
          <a:p>
            <a:pPr defTabSz="914400" fontAlgn="base">
              <a:spcBef>
                <a:spcPct val="0"/>
              </a:spcBef>
              <a:spcAft>
                <a:spcPct val="0"/>
              </a:spcAft>
            </a:pPr>
            <a:r>
              <a:rPr lang="en-US" sz="2000" i="1" dirty="0">
                <a:solidFill>
                  <a:srgbClr val="000000"/>
                </a:solidFill>
                <a:latin typeface="Arial" panose="020B0604020202020204" pitchFamily="34" charset="0"/>
                <a:cs typeface="Arial" panose="020B0604020202020204" pitchFamily="34" charset="0"/>
              </a:rPr>
              <a:t>	Merging all available data into the high resolution ocean map </a:t>
            </a:r>
            <a:endParaRPr lang="en-US" sz="2000" dirty="0">
              <a:solidFill>
                <a:srgbClr val="000000"/>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WP 2: </a:t>
            </a:r>
            <a:r>
              <a:rPr lang="en-US" sz="2000" dirty="0">
                <a:solidFill>
                  <a:srgbClr val="000000"/>
                </a:solidFill>
                <a:latin typeface="Arial" panose="020B0604020202020204" pitchFamily="34" charset="0"/>
                <a:cs typeface="Arial" panose="020B0604020202020204" pitchFamily="34" charset="0"/>
              </a:rPr>
              <a:t>Development of standards, data assembly and delivery tools </a:t>
            </a:r>
          </a:p>
          <a:p>
            <a:pPr defTabSz="914400" fontAlgn="base">
              <a:spcBef>
                <a:spcPct val="0"/>
              </a:spcBef>
              <a:spcAft>
                <a:spcPct val="0"/>
              </a:spcAft>
            </a:pPr>
            <a:r>
              <a:rPr lang="en-US" sz="2000" i="1" dirty="0">
                <a:solidFill>
                  <a:srgbClr val="000000"/>
                </a:solidFill>
                <a:latin typeface="Arial" panose="020B0604020202020204" pitchFamily="34" charset="0"/>
                <a:cs typeface="Arial" panose="020B0604020202020204" pitchFamily="34" charset="0"/>
              </a:rPr>
              <a:t>	Developing the tools and systems to facilitate building and 	using the map. </a:t>
            </a:r>
            <a:endParaRPr lang="en-US" sz="2000" dirty="0">
              <a:solidFill>
                <a:srgbClr val="000000"/>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WP 3: </a:t>
            </a:r>
            <a:r>
              <a:rPr lang="en-US" sz="2000" dirty="0">
                <a:solidFill>
                  <a:srgbClr val="000000"/>
                </a:solidFill>
                <a:latin typeface="Arial" panose="020B0604020202020204" pitchFamily="34" charset="0"/>
                <a:cs typeface="Arial" panose="020B0604020202020204" pitchFamily="34" charset="0"/>
              </a:rPr>
              <a:t>Technology innovation </a:t>
            </a:r>
          </a:p>
          <a:p>
            <a:pPr defTabSz="914400" fontAlgn="base">
              <a:spcBef>
                <a:spcPct val="0"/>
              </a:spcBef>
              <a:spcAft>
                <a:spcPct val="0"/>
              </a:spcAft>
            </a:pPr>
            <a:r>
              <a:rPr lang="en-US" sz="2000" i="1" dirty="0">
                <a:solidFill>
                  <a:srgbClr val="000000"/>
                </a:solidFill>
                <a:latin typeface="Arial" panose="020B0604020202020204" pitchFamily="34" charset="0"/>
                <a:cs typeface="Arial" panose="020B0604020202020204" pitchFamily="34" charset="0"/>
              </a:rPr>
              <a:t>	Identifying and encouraging technical innovation in 	bathymetric mapping </a:t>
            </a:r>
            <a:endParaRPr lang="en-US" sz="2000" dirty="0">
              <a:solidFill>
                <a:srgbClr val="000000"/>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WP 4: </a:t>
            </a:r>
            <a:r>
              <a:rPr lang="en-US" sz="2000" dirty="0">
                <a:solidFill>
                  <a:srgbClr val="000000"/>
                </a:solidFill>
                <a:latin typeface="Arial" panose="020B0604020202020204" pitchFamily="34" charset="0"/>
                <a:cs typeface="Arial" panose="020B0604020202020204" pitchFamily="34" charset="0"/>
              </a:rPr>
              <a:t>Networking: map the gaps </a:t>
            </a:r>
          </a:p>
          <a:p>
            <a:pPr defTabSz="914400" fontAlgn="base">
              <a:spcBef>
                <a:spcPct val="0"/>
              </a:spcBef>
              <a:spcAft>
                <a:spcPct val="0"/>
              </a:spcAft>
            </a:pPr>
            <a:r>
              <a:rPr lang="en-US" sz="2000" i="1" dirty="0">
                <a:solidFill>
                  <a:srgbClr val="000000"/>
                </a:solidFill>
                <a:latin typeface="Arial" panose="020B0604020202020204" pitchFamily="34" charset="0"/>
                <a:cs typeface="Arial" panose="020B0604020202020204" pitchFamily="34" charset="0"/>
              </a:rPr>
              <a:t>	Future mapping expeditions to increase the coverage </a:t>
            </a:r>
            <a:endParaRPr lang="en-US" sz="2000" dirty="0">
              <a:solidFill>
                <a:srgbClr val="000000"/>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WP 5: </a:t>
            </a:r>
            <a:r>
              <a:rPr lang="en-US" sz="2000" dirty="0">
                <a:solidFill>
                  <a:srgbClr val="000000"/>
                </a:solidFill>
                <a:latin typeface="Arial" panose="020B0604020202020204" pitchFamily="34" charset="0"/>
                <a:cs typeface="Arial" panose="020B0604020202020204" pitchFamily="34" charset="0"/>
              </a:rPr>
              <a:t>Management </a:t>
            </a:r>
          </a:p>
          <a:p>
            <a:pPr defTabSz="914400" fontAlgn="base">
              <a:spcBef>
                <a:spcPct val="0"/>
              </a:spcBef>
              <a:spcAft>
                <a:spcPct val="0"/>
              </a:spcAft>
            </a:pPr>
            <a:r>
              <a:rPr lang="en-US" sz="2000" i="1" dirty="0">
                <a:solidFill>
                  <a:srgbClr val="000000"/>
                </a:solidFill>
                <a:latin typeface="Arial" panose="020B0604020202020204" pitchFamily="34" charset="0"/>
                <a:cs typeface="Arial" panose="020B0604020202020204" pitchFamily="34" charset="0"/>
              </a:rPr>
              <a:t>	Managing the project </a:t>
            </a:r>
            <a:endParaRPr lang="en-US" sz="2000" dirty="0">
              <a:solidFill>
                <a:prstClr val="black"/>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 xmlns:a16="http://schemas.microsoft.com/office/drawing/2014/main" id="{700FFED6-B611-4E23-B400-7CF680F74A0C}"/>
              </a:ext>
            </a:extLst>
          </p:cNvPr>
          <p:cNvSpPr>
            <a:spLocks noGrp="1"/>
          </p:cNvSpPr>
          <p:nvPr>
            <p:ph type="title"/>
          </p:nvPr>
        </p:nvSpPr>
        <p:spPr/>
        <p:txBody>
          <a:bodyPr/>
          <a:lstStyle/>
          <a:p>
            <a:r>
              <a:rPr lang="en-NZ" dirty="0"/>
              <a:t>Working plan</a:t>
            </a:r>
          </a:p>
        </p:txBody>
      </p:sp>
    </p:spTree>
    <p:extLst>
      <p:ext uri="{BB962C8B-B14F-4D97-AF65-F5344CB8AC3E}">
        <p14:creationId xmlns:p14="http://schemas.microsoft.com/office/powerpoint/2010/main" val="253814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ea typeface="+mn-ea"/>
                <a:cs typeface="+mn-cs"/>
              </a:rPr>
              <a:t>Seabed 2030 Culture</a:t>
            </a:r>
          </a:p>
        </p:txBody>
      </p:sp>
      <p:sp>
        <p:nvSpPr>
          <p:cNvPr id="3" name="Content Placeholder 2"/>
          <p:cNvSpPr>
            <a:spLocks noGrp="1"/>
          </p:cNvSpPr>
          <p:nvPr>
            <p:ph idx="4294967295"/>
          </p:nvPr>
        </p:nvSpPr>
        <p:spPr>
          <a:xfrm>
            <a:off x="762341" y="1948355"/>
            <a:ext cx="8507413" cy="4525963"/>
          </a:xfrm>
          <a:prstGeom prst="rect">
            <a:avLst/>
          </a:prstGeom>
        </p:spPr>
        <p:txBody>
          <a:bodyPr>
            <a:normAutofit lnSpcReduction="10000"/>
          </a:bodyPr>
          <a:lstStyle/>
          <a:p>
            <a:pPr marL="457200" indent="-457200">
              <a:buFont typeface="Arial" charset="0"/>
              <a:buChar char="•"/>
            </a:pPr>
            <a:r>
              <a:rPr lang="en-US" dirty="0">
                <a:solidFill>
                  <a:schemeClr val="tx2"/>
                </a:solidFill>
              </a:rPr>
              <a:t>Co-operation and Community Building</a:t>
            </a:r>
          </a:p>
          <a:p>
            <a:pPr marL="857250" lvl="1" indent="-457200">
              <a:buFont typeface="Arial" charset="0"/>
              <a:buChar char="•"/>
            </a:pPr>
            <a:r>
              <a:rPr lang="en-US" dirty="0">
                <a:solidFill>
                  <a:schemeClr val="tx2"/>
                </a:solidFill>
              </a:rPr>
              <a:t>3,000 individuals, 40 organizations, 50 countries and growing</a:t>
            </a:r>
          </a:p>
          <a:p>
            <a:pPr marL="457200" indent="-457200">
              <a:buFont typeface="Arial" charset="0"/>
              <a:buChar char="•"/>
            </a:pPr>
            <a:r>
              <a:rPr lang="en-US" dirty="0">
                <a:solidFill>
                  <a:schemeClr val="tx2"/>
                </a:solidFill>
              </a:rPr>
              <a:t>Coordination </a:t>
            </a:r>
          </a:p>
          <a:p>
            <a:pPr marL="857250" lvl="1" indent="-457200">
              <a:buFont typeface="Arial" charset="0"/>
              <a:buChar char="•"/>
            </a:pPr>
            <a:r>
              <a:rPr lang="en-US" dirty="0">
                <a:solidFill>
                  <a:schemeClr val="tx2"/>
                </a:solidFill>
              </a:rPr>
              <a:t>Initial Seabed 2030 focus on &gt; 200 meters water depth</a:t>
            </a:r>
          </a:p>
          <a:p>
            <a:pPr marL="857250" lvl="1" indent="-457200">
              <a:buFont typeface="Arial" charset="0"/>
              <a:buChar char="•"/>
            </a:pPr>
            <a:r>
              <a:rPr lang="en-US" dirty="0">
                <a:solidFill>
                  <a:schemeClr val="tx2"/>
                </a:solidFill>
              </a:rPr>
              <a:t>Hydrographic Offices critical &lt; 200 meters water depth</a:t>
            </a:r>
          </a:p>
          <a:p>
            <a:pPr marL="457200" indent="-457200">
              <a:buFont typeface="Arial" charset="0"/>
              <a:buChar char="•"/>
            </a:pPr>
            <a:r>
              <a:rPr lang="en-US" dirty="0">
                <a:solidFill>
                  <a:schemeClr val="tx2"/>
                </a:solidFill>
              </a:rPr>
              <a:t>Crowdsourcing </a:t>
            </a:r>
          </a:p>
          <a:p>
            <a:pPr marL="857250" lvl="1" indent="-457200">
              <a:buFont typeface="Arial" charset="0"/>
              <a:buChar char="•"/>
            </a:pPr>
            <a:r>
              <a:rPr lang="en-US" dirty="0">
                <a:solidFill>
                  <a:schemeClr val="tx2"/>
                </a:solidFill>
              </a:rPr>
              <a:t>Fishing boats, cargo, passenger and </a:t>
            </a:r>
            <a:br>
              <a:rPr lang="en-US" dirty="0">
                <a:solidFill>
                  <a:schemeClr val="tx2"/>
                </a:solidFill>
              </a:rPr>
            </a:br>
            <a:r>
              <a:rPr lang="en-US" dirty="0">
                <a:solidFill>
                  <a:schemeClr val="tx2"/>
                </a:solidFill>
              </a:rPr>
              <a:t>cruise ships, private yachts</a:t>
            </a:r>
            <a:r>
              <a:rPr lang="mr-IN" dirty="0">
                <a:solidFill>
                  <a:schemeClr val="tx2"/>
                </a:solidFill>
              </a:rPr>
              <a:t>…</a:t>
            </a:r>
            <a:endParaRPr lang="en-US" dirty="0">
              <a:solidFill>
                <a:schemeClr val="tx2"/>
              </a:solidFill>
            </a:endParaRPr>
          </a:p>
          <a:p>
            <a:pPr marL="457200" indent="-457200">
              <a:buFont typeface="Arial" charset="0"/>
              <a:buChar char="•"/>
            </a:pPr>
            <a:r>
              <a:rPr lang="en-US" dirty="0">
                <a:solidFill>
                  <a:schemeClr val="tx2"/>
                </a:solidFill>
              </a:rPr>
              <a:t>Credit and Attribution</a:t>
            </a:r>
          </a:p>
          <a:p>
            <a:pPr marL="857250" lvl="1" indent="-457200">
              <a:buFont typeface="Arial" charset="0"/>
              <a:buChar char="•"/>
            </a:pPr>
            <a:r>
              <a:rPr lang="en-US" dirty="0">
                <a:solidFill>
                  <a:schemeClr val="tx2"/>
                </a:solidFill>
              </a:rPr>
              <a:t>Recognize data contributions, in-kind </a:t>
            </a:r>
            <a:br>
              <a:rPr lang="en-US" dirty="0">
                <a:solidFill>
                  <a:schemeClr val="tx2"/>
                </a:solidFill>
              </a:rPr>
            </a:br>
            <a:r>
              <a:rPr lang="en-US" dirty="0">
                <a:solidFill>
                  <a:schemeClr val="tx2"/>
                </a:solidFill>
              </a:rPr>
              <a:t>services, promotion, capacity building</a:t>
            </a:r>
            <a:r>
              <a:rPr lang="mr-IN" dirty="0">
                <a:solidFill>
                  <a:schemeClr val="tx2"/>
                </a:solidFill>
              </a:rPr>
              <a:t>…</a:t>
            </a:r>
            <a:endParaRPr lang="en-US" dirty="0">
              <a:solidFill>
                <a:schemeClr val="tx2"/>
              </a:solidFill>
            </a:endParaRPr>
          </a:p>
        </p:txBody>
      </p:sp>
      <p:pic>
        <p:nvPicPr>
          <p:cNvPr id="5"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30956" y="2487583"/>
            <a:ext cx="2758106" cy="2296569"/>
          </a:xfrm>
          <a:prstGeom prst="rect">
            <a:avLst/>
          </a:prstGeom>
          <a:effectLst>
            <a:outerShdw blurRad="50800" dist="76200" dir="2700000" algn="tl" rotWithShape="0">
              <a:prstClr val="black">
                <a:alpha val="40000"/>
              </a:prstClr>
            </a:outerShdw>
          </a:effectLst>
        </p:spPr>
      </p:pic>
      <p:sp>
        <p:nvSpPr>
          <p:cNvPr id="6" name="Rectangle 5"/>
          <p:cNvSpPr/>
          <p:nvPr/>
        </p:nvSpPr>
        <p:spPr>
          <a:xfrm>
            <a:off x="6689175" y="5278368"/>
            <a:ext cx="4683562" cy="954107"/>
          </a:xfrm>
          <a:prstGeom prst="rect">
            <a:avLst/>
          </a:prstGeom>
        </p:spPr>
        <p:txBody>
          <a:bodyPr wrap="square">
            <a:spAutoFit/>
          </a:bodyPr>
          <a:lstStyle/>
          <a:p>
            <a:pPr lvl="0" algn="ctr"/>
            <a:r>
              <a:rPr lang="en-US" sz="2800" dirty="0">
                <a:hlinkClick r:id="rId3"/>
              </a:rPr>
              <a:t>https://seabed2030.gebco.net</a:t>
            </a:r>
            <a:endParaRPr lang="en-US" sz="2800" dirty="0"/>
          </a:p>
          <a:p>
            <a:pPr lvl="0" algn="ctr"/>
            <a:r>
              <a:rPr lang="en-US" sz="2800" dirty="0">
                <a:solidFill>
                  <a:srgbClr val="2A4772"/>
                </a:solidFill>
              </a:rPr>
              <a:t>@seabed2030</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403" y="5811156"/>
            <a:ext cx="374904" cy="374904"/>
          </a:xfrm>
          <a:prstGeom prst="rect">
            <a:avLst/>
          </a:prstGeom>
        </p:spPr>
      </p:pic>
    </p:spTree>
    <p:extLst>
      <p:ext uri="{BB962C8B-B14F-4D97-AF65-F5344CB8AC3E}">
        <p14:creationId xmlns:p14="http://schemas.microsoft.com/office/powerpoint/2010/main" val="15542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26"/>
          <p:cNvSpPr txBox="1">
            <a:spLocks noChangeArrowheads="1"/>
          </p:cNvSpPr>
          <p:nvPr/>
        </p:nvSpPr>
        <p:spPr bwMode="auto">
          <a:xfrm>
            <a:off x="6594793" y="4889349"/>
            <a:ext cx="2545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i="1" dirty="0"/>
              <a:t>Director + </a:t>
            </a:r>
            <a:r>
              <a:rPr lang="en-GB" altLang="en-US" i="1" dirty="0" err="1"/>
              <a:t>Center</a:t>
            </a:r>
            <a:r>
              <a:rPr lang="en-GB" altLang="en-US" i="1" dirty="0"/>
              <a:t> leads</a:t>
            </a:r>
          </a:p>
        </p:txBody>
      </p:sp>
      <p:cxnSp>
        <p:nvCxnSpPr>
          <p:cNvPr id="47" name="Elbow Connector 46"/>
          <p:cNvCxnSpPr>
            <a:stCxn id="43" idx="1"/>
            <a:endCxn id="8" idx="6"/>
          </p:cNvCxnSpPr>
          <p:nvPr/>
        </p:nvCxnSpPr>
        <p:spPr bwMode="auto">
          <a:xfrm rot="10800000">
            <a:off x="6716876" y="3022084"/>
            <a:ext cx="1579803" cy="974647"/>
          </a:xfrm>
          <a:prstGeom prst="bentConnector3">
            <a:avLst>
              <a:gd name="adj1" fmla="val 50000"/>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6" idx="1"/>
            <a:endCxn id="8" idx="6"/>
          </p:cNvCxnSpPr>
          <p:nvPr/>
        </p:nvCxnSpPr>
        <p:spPr bwMode="auto">
          <a:xfrm rot="10800000">
            <a:off x="6716876" y="3022082"/>
            <a:ext cx="1592503" cy="581740"/>
          </a:xfrm>
          <a:prstGeom prst="bentConnector3">
            <a:avLst>
              <a:gd name="adj1" fmla="val 50000"/>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5" idx="1"/>
            <a:endCxn id="8" idx="6"/>
          </p:cNvCxnSpPr>
          <p:nvPr/>
        </p:nvCxnSpPr>
        <p:spPr bwMode="auto">
          <a:xfrm rot="10800000">
            <a:off x="6716876" y="3022082"/>
            <a:ext cx="1592503" cy="195184"/>
          </a:xfrm>
          <a:prstGeom prst="bentConnector3">
            <a:avLst>
              <a:gd name="adj1" fmla="val 50000"/>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9474" name="Group 41"/>
          <p:cNvGrpSpPr>
            <a:grpSpLocks/>
          </p:cNvGrpSpPr>
          <p:nvPr/>
        </p:nvGrpSpPr>
        <p:grpSpPr bwMode="auto">
          <a:xfrm>
            <a:off x="8296090" y="3053401"/>
            <a:ext cx="1197095" cy="1106648"/>
            <a:chOff x="7490872" y="2847780"/>
            <a:chExt cx="1419134" cy="1234843"/>
          </a:xfrm>
        </p:grpSpPr>
        <p:sp>
          <p:nvSpPr>
            <p:cNvPr id="43" name="Rounded Rectangle 42"/>
            <p:cNvSpPr/>
            <p:nvPr/>
          </p:nvSpPr>
          <p:spPr>
            <a:xfrm>
              <a:off x="7491569" y="3717929"/>
              <a:ext cx="1418992" cy="364908"/>
            </a:xfrm>
            <a:prstGeom prst="roundRect">
              <a:avLst>
                <a:gd name="adj" fmla="val 50000"/>
              </a:avLst>
            </a:prstGeom>
            <a:solidFill>
              <a:srgbClr val="467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TSCOM</a:t>
              </a:r>
            </a:p>
          </p:txBody>
        </p:sp>
        <p:grpSp>
          <p:nvGrpSpPr>
            <p:cNvPr id="19535" name="Group 43"/>
            <p:cNvGrpSpPr>
              <a:grpSpLocks/>
            </p:cNvGrpSpPr>
            <p:nvPr/>
          </p:nvGrpSpPr>
          <p:grpSpPr bwMode="auto">
            <a:xfrm>
              <a:off x="7506800" y="2847780"/>
              <a:ext cx="1385680" cy="797244"/>
              <a:chOff x="7524327" y="2847385"/>
              <a:chExt cx="1385680" cy="797244"/>
            </a:xfrm>
          </p:grpSpPr>
          <p:sp>
            <p:nvSpPr>
              <p:cNvPr id="45" name="Rounded Rectangle 44"/>
              <p:cNvSpPr/>
              <p:nvPr/>
            </p:nvSpPr>
            <p:spPr>
              <a:xfrm>
                <a:off x="7524152" y="2847778"/>
                <a:ext cx="1388881" cy="364908"/>
              </a:xfrm>
              <a:prstGeom prst="roundRect">
                <a:avLst>
                  <a:gd name="adj" fmla="val 50000"/>
                </a:avLst>
              </a:prstGeom>
              <a:solidFill>
                <a:srgbClr val="467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SCRUM</a:t>
                </a:r>
              </a:p>
            </p:txBody>
          </p:sp>
          <p:sp>
            <p:nvSpPr>
              <p:cNvPr id="46" name="Rounded Rectangle 45"/>
              <p:cNvSpPr/>
              <p:nvPr/>
            </p:nvSpPr>
            <p:spPr>
              <a:xfrm>
                <a:off x="7524152" y="3278228"/>
                <a:ext cx="1388881" cy="366679"/>
              </a:xfrm>
              <a:prstGeom prst="roundRect">
                <a:avLst>
                  <a:gd name="adj" fmla="val 50000"/>
                </a:avLst>
              </a:prstGeom>
              <a:solidFill>
                <a:srgbClr val="467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SCUFN</a:t>
                </a:r>
              </a:p>
            </p:txBody>
          </p:sp>
        </p:grpSp>
      </p:grpSp>
      <p:grpSp>
        <p:nvGrpSpPr>
          <p:cNvPr id="19475" name="Group 100"/>
          <p:cNvGrpSpPr>
            <a:grpSpLocks noChangeAspect="1"/>
          </p:cNvGrpSpPr>
          <p:nvPr/>
        </p:nvGrpSpPr>
        <p:grpSpPr bwMode="auto">
          <a:xfrm>
            <a:off x="1438487" y="3939469"/>
            <a:ext cx="1292225" cy="1339848"/>
            <a:chOff x="3376909" y="1136175"/>
            <a:chExt cx="1802028" cy="1801525"/>
          </a:xfrm>
        </p:grpSpPr>
        <p:sp>
          <p:nvSpPr>
            <p:cNvPr id="102" name="Oval 101"/>
            <p:cNvSpPr>
              <a:spLocks noChangeAspect="1"/>
            </p:cNvSpPr>
            <p:nvPr/>
          </p:nvSpPr>
          <p:spPr>
            <a:xfrm>
              <a:off x="3376909" y="1136175"/>
              <a:ext cx="1802028" cy="18015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9526" name="Group 102"/>
            <p:cNvGrpSpPr>
              <a:grpSpLocks/>
            </p:cNvGrpSpPr>
            <p:nvPr/>
          </p:nvGrpSpPr>
          <p:grpSpPr bwMode="auto">
            <a:xfrm>
              <a:off x="3770872" y="1376972"/>
              <a:ext cx="1027202" cy="755617"/>
              <a:chOff x="3622535" y="1694180"/>
              <a:chExt cx="1237226" cy="910114"/>
            </a:xfrm>
          </p:grpSpPr>
          <p:sp>
            <p:nvSpPr>
              <p:cNvPr id="105" name="Freeform 104"/>
              <p:cNvSpPr/>
              <p:nvPr/>
            </p:nvSpPr>
            <p:spPr>
              <a:xfrm>
                <a:off x="4438465" y="2239220"/>
                <a:ext cx="421296" cy="259666"/>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6" name="Oval 105"/>
              <p:cNvSpPr/>
              <p:nvPr/>
            </p:nvSpPr>
            <p:spPr>
              <a:xfrm>
                <a:off x="4502461" y="1925565"/>
                <a:ext cx="295975" cy="29565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7" name="Freeform 106"/>
              <p:cNvSpPr/>
              <p:nvPr/>
            </p:nvSpPr>
            <p:spPr>
              <a:xfrm>
                <a:off x="3622535" y="2241790"/>
                <a:ext cx="418631" cy="25709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8" name="Oval 107"/>
              <p:cNvSpPr/>
              <p:nvPr/>
            </p:nvSpPr>
            <p:spPr>
              <a:xfrm>
                <a:off x="3681196" y="1928138"/>
                <a:ext cx="295975" cy="29308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9" name="Freeform 108"/>
              <p:cNvSpPr/>
              <p:nvPr/>
            </p:nvSpPr>
            <p:spPr>
              <a:xfrm>
                <a:off x="3918510" y="2120957"/>
                <a:ext cx="642609" cy="483337"/>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 name="connsiteX0" fmla="*/ 211230 w 828716"/>
                  <a:gd name="connsiteY0" fmla="*/ 0 h 508862"/>
                  <a:gd name="connsiteX1" fmla="*/ 89579 w 828716"/>
                  <a:gd name="connsiteY1" fmla="*/ 508862 h 508862"/>
                  <a:gd name="connsiteX2" fmla="*/ 738004 w 828716"/>
                  <a:gd name="connsiteY2" fmla="*/ 506895 h 508862"/>
                  <a:gd name="connsiteX3" fmla="*/ 589864 w 828716"/>
                  <a:gd name="connsiteY3" fmla="*/ 3165 h 508862"/>
                  <a:gd name="connsiteX4" fmla="*/ 211230 w 828716"/>
                  <a:gd name="connsiteY4" fmla="*/ 0 h 508862"/>
                  <a:gd name="connsiteX0" fmla="*/ 239458 w 820127"/>
                  <a:gd name="connsiteY0" fmla="*/ 1640 h 505697"/>
                  <a:gd name="connsiteX1" fmla="*/ 80990 w 820127"/>
                  <a:gd name="connsiteY1" fmla="*/ 505697 h 505697"/>
                  <a:gd name="connsiteX2" fmla="*/ 729415 w 820127"/>
                  <a:gd name="connsiteY2" fmla="*/ 503730 h 505697"/>
                  <a:gd name="connsiteX3" fmla="*/ 581275 w 820127"/>
                  <a:gd name="connsiteY3" fmla="*/ 0 h 505697"/>
                  <a:gd name="connsiteX4" fmla="*/ 239458 w 820127"/>
                  <a:gd name="connsiteY4" fmla="*/ 1640 h 505697"/>
                  <a:gd name="connsiteX0" fmla="*/ 239458 w 816266"/>
                  <a:gd name="connsiteY0" fmla="*/ 1640 h 505697"/>
                  <a:gd name="connsiteX1" fmla="*/ 80990 w 816266"/>
                  <a:gd name="connsiteY1" fmla="*/ 505697 h 505697"/>
                  <a:gd name="connsiteX2" fmla="*/ 724156 w 816266"/>
                  <a:gd name="connsiteY2" fmla="*/ 479705 h 505697"/>
                  <a:gd name="connsiteX3" fmla="*/ 581275 w 816266"/>
                  <a:gd name="connsiteY3" fmla="*/ 0 h 505697"/>
                  <a:gd name="connsiteX4" fmla="*/ 239458 w 816266"/>
                  <a:gd name="connsiteY4" fmla="*/ 1640 h 505697"/>
                  <a:gd name="connsiteX0" fmla="*/ 235335 w 812143"/>
                  <a:gd name="connsiteY0" fmla="*/ 1640 h 481672"/>
                  <a:gd name="connsiteX1" fmla="*/ 82127 w 812143"/>
                  <a:gd name="connsiteY1" fmla="*/ 481672 h 481672"/>
                  <a:gd name="connsiteX2" fmla="*/ 720033 w 812143"/>
                  <a:gd name="connsiteY2" fmla="*/ 479705 h 481672"/>
                  <a:gd name="connsiteX3" fmla="*/ 577152 w 812143"/>
                  <a:gd name="connsiteY3" fmla="*/ 0 h 481672"/>
                  <a:gd name="connsiteX4" fmla="*/ 235335 w 812143"/>
                  <a:gd name="connsiteY4" fmla="*/ 1640 h 481672"/>
                  <a:gd name="connsiteX0" fmla="*/ 235335 w 810745"/>
                  <a:gd name="connsiteY0" fmla="*/ 0 h 480032"/>
                  <a:gd name="connsiteX1" fmla="*/ 82127 w 810745"/>
                  <a:gd name="connsiteY1" fmla="*/ 480032 h 480032"/>
                  <a:gd name="connsiteX2" fmla="*/ 720033 w 810745"/>
                  <a:gd name="connsiteY2" fmla="*/ 478065 h 480032"/>
                  <a:gd name="connsiteX3" fmla="*/ 571891 w 810745"/>
                  <a:gd name="connsiteY3" fmla="*/ 36800 h 480032"/>
                  <a:gd name="connsiteX4" fmla="*/ 235335 w 810745"/>
                  <a:gd name="connsiteY4" fmla="*/ 0 h 480032"/>
                  <a:gd name="connsiteX0" fmla="*/ 231238 w 811908"/>
                  <a:gd name="connsiteY0" fmla="*/ 0 h 456007"/>
                  <a:gd name="connsiteX1" fmla="*/ 83290 w 811908"/>
                  <a:gd name="connsiteY1" fmla="*/ 456007 h 456007"/>
                  <a:gd name="connsiteX2" fmla="*/ 721196 w 811908"/>
                  <a:gd name="connsiteY2" fmla="*/ 454040 h 456007"/>
                  <a:gd name="connsiteX3" fmla="*/ 573054 w 811908"/>
                  <a:gd name="connsiteY3" fmla="*/ 12775 h 456007"/>
                  <a:gd name="connsiteX4" fmla="*/ 231238 w 811908"/>
                  <a:gd name="connsiteY4" fmla="*/ 0 h 456007"/>
                  <a:gd name="connsiteX0" fmla="*/ 222373 w 814567"/>
                  <a:gd name="connsiteY0" fmla="*/ 0 h 445478"/>
                  <a:gd name="connsiteX1" fmla="*/ 85949 w 814567"/>
                  <a:gd name="connsiteY1" fmla="*/ 445478 h 445478"/>
                  <a:gd name="connsiteX2" fmla="*/ 723855 w 814567"/>
                  <a:gd name="connsiteY2" fmla="*/ 443511 h 445478"/>
                  <a:gd name="connsiteX3" fmla="*/ 575713 w 814567"/>
                  <a:gd name="connsiteY3" fmla="*/ 2246 h 445478"/>
                  <a:gd name="connsiteX4" fmla="*/ 222373 w 814567"/>
                  <a:gd name="connsiteY4" fmla="*/ 0 h 445478"/>
                  <a:gd name="connsiteX0" fmla="*/ 222373 w 816622"/>
                  <a:gd name="connsiteY0" fmla="*/ 0 h 445478"/>
                  <a:gd name="connsiteX1" fmla="*/ 85949 w 816622"/>
                  <a:gd name="connsiteY1" fmla="*/ 445478 h 445478"/>
                  <a:gd name="connsiteX2" fmla="*/ 723855 w 816622"/>
                  <a:gd name="connsiteY2" fmla="*/ 443511 h 445478"/>
                  <a:gd name="connsiteX3" fmla="*/ 583396 w 816622"/>
                  <a:gd name="connsiteY3" fmla="*/ 2246 h 445478"/>
                  <a:gd name="connsiteX4" fmla="*/ 222373 w 81662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62" h="445478">
                    <a:moveTo>
                      <a:pt x="222373" y="0"/>
                    </a:moveTo>
                    <a:cubicBezTo>
                      <a:pt x="65003" y="55701"/>
                      <a:pt x="-107865" y="183748"/>
                      <a:pt x="85949" y="445478"/>
                    </a:cubicBezTo>
                    <a:lnTo>
                      <a:pt x="723855" y="443511"/>
                    </a:lnTo>
                    <a:cubicBezTo>
                      <a:pt x="913838" y="233547"/>
                      <a:pt x="761397" y="41425"/>
                      <a:pt x="583396" y="2246"/>
                    </a:cubicBezTo>
                    <a:cubicBezTo>
                      <a:pt x="441468" y="48973"/>
                      <a:pt x="361817" y="50104"/>
                      <a:pt x="222373" y="0"/>
                    </a:cubicBezTo>
                    <a:close/>
                  </a:path>
                </a:pathLst>
              </a:cu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0" name="Oval 109"/>
              <p:cNvSpPr/>
              <p:nvPr/>
            </p:nvSpPr>
            <p:spPr>
              <a:xfrm>
                <a:off x="4019834" y="1694180"/>
                <a:ext cx="439960" cy="43706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sp>
          <p:nvSpPr>
            <p:cNvPr id="19527" name="Rectangle 103"/>
            <p:cNvSpPr>
              <a:spLocks noChangeArrowheads="1"/>
            </p:cNvSpPr>
            <p:nvPr/>
          </p:nvSpPr>
          <p:spPr bwMode="auto">
            <a:xfrm>
              <a:off x="3593080" y="2054711"/>
              <a:ext cx="1326048" cy="7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400" b="1" dirty="0">
                  <a:solidFill>
                    <a:schemeClr val="bg1"/>
                  </a:solidFill>
                </a:rPr>
                <a:t>Advisory</a:t>
              </a:r>
            </a:p>
            <a:p>
              <a:pPr algn="ctr" eaLnBrk="1" hangingPunct="1"/>
              <a:r>
                <a:rPr lang="en-GB" altLang="en-US" sz="1400" b="1" dirty="0">
                  <a:solidFill>
                    <a:schemeClr val="bg1"/>
                  </a:solidFill>
                </a:rPr>
                <a:t>Group</a:t>
              </a:r>
            </a:p>
          </p:txBody>
        </p:sp>
      </p:grpSp>
      <p:grpSp>
        <p:nvGrpSpPr>
          <p:cNvPr id="19479" name="Group 32"/>
          <p:cNvGrpSpPr>
            <a:grpSpLocks/>
          </p:cNvGrpSpPr>
          <p:nvPr/>
        </p:nvGrpSpPr>
        <p:grpSpPr bwMode="auto">
          <a:xfrm>
            <a:off x="2147693" y="2003910"/>
            <a:ext cx="1033463" cy="1073150"/>
            <a:chOff x="1453321" y="2935799"/>
            <a:chExt cx="1482642" cy="1481749"/>
          </a:xfrm>
        </p:grpSpPr>
        <p:pic>
          <p:nvPicPr>
            <p:cNvPr id="19510" name="Picture 3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2110" y="3238933"/>
              <a:ext cx="888260" cy="98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Oval 98"/>
            <p:cNvSpPr>
              <a:spLocks noChangeAspect="1"/>
            </p:cNvSpPr>
            <p:nvPr/>
          </p:nvSpPr>
          <p:spPr>
            <a:xfrm>
              <a:off x="1453321" y="2935799"/>
              <a:ext cx="1482642" cy="1481749"/>
            </a:xfrm>
            <a:prstGeom prst="ellipse">
              <a:avLst/>
            </a:prstGeom>
            <a:solidFill>
              <a:srgbClr val="4F81BD">
                <a:alpha val="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19481" name="Group 1044"/>
          <p:cNvGrpSpPr>
            <a:grpSpLocks noChangeAspect="1"/>
          </p:cNvGrpSpPr>
          <p:nvPr/>
        </p:nvGrpSpPr>
        <p:grpSpPr bwMode="auto">
          <a:xfrm>
            <a:off x="5190948" y="2252939"/>
            <a:ext cx="1568057" cy="1538287"/>
            <a:chOff x="3590641" y="1574564"/>
            <a:chExt cx="1813745" cy="1714636"/>
          </a:xfrm>
        </p:grpSpPr>
        <p:sp>
          <p:nvSpPr>
            <p:cNvPr id="8" name="Oval 7"/>
            <p:cNvSpPr>
              <a:spLocks noChangeAspect="1"/>
            </p:cNvSpPr>
            <p:nvPr/>
          </p:nvSpPr>
          <p:spPr>
            <a:xfrm>
              <a:off x="3638777" y="1574564"/>
              <a:ext cx="1716879" cy="1714636"/>
            </a:xfrm>
            <a:prstGeom prst="ellipse">
              <a:avLst/>
            </a:prstGeom>
            <a:solidFill>
              <a:srgbClr val="467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9502" name="Group 5"/>
            <p:cNvGrpSpPr>
              <a:grpSpLocks/>
            </p:cNvGrpSpPr>
            <p:nvPr/>
          </p:nvGrpSpPr>
          <p:grpSpPr bwMode="auto">
            <a:xfrm>
              <a:off x="3982355" y="1699910"/>
              <a:ext cx="1031347" cy="758685"/>
              <a:chOff x="3877261" y="2083143"/>
              <a:chExt cx="1242220" cy="913808"/>
            </a:xfrm>
          </p:grpSpPr>
          <p:sp>
            <p:nvSpPr>
              <p:cNvPr id="16" name="Freeform 15"/>
              <p:cNvSpPr/>
              <p:nvPr/>
            </p:nvSpPr>
            <p:spPr>
              <a:xfrm>
                <a:off x="4696444" y="2631938"/>
                <a:ext cx="422430" cy="257885"/>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 name="Oval 16"/>
              <p:cNvSpPr/>
              <p:nvPr/>
            </p:nvSpPr>
            <p:spPr>
              <a:xfrm>
                <a:off x="4760582" y="2318638"/>
                <a:ext cx="296365" cy="29411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4" name="Freeform 13"/>
              <p:cNvSpPr/>
              <p:nvPr/>
            </p:nvSpPr>
            <p:spPr>
              <a:xfrm>
                <a:off x="3873700" y="2634069"/>
                <a:ext cx="424642" cy="25575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Oval 14"/>
              <p:cNvSpPr/>
              <p:nvPr/>
            </p:nvSpPr>
            <p:spPr>
              <a:xfrm>
                <a:off x="3935627" y="2318638"/>
                <a:ext cx="298576" cy="29624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Freeform 11"/>
              <p:cNvSpPr/>
              <p:nvPr/>
            </p:nvSpPr>
            <p:spPr>
              <a:xfrm>
                <a:off x="4172276" y="2510454"/>
                <a:ext cx="650233" cy="485933"/>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 name="connsiteX0" fmla="*/ 211230 w 828716"/>
                  <a:gd name="connsiteY0" fmla="*/ 0 h 508862"/>
                  <a:gd name="connsiteX1" fmla="*/ 89579 w 828716"/>
                  <a:gd name="connsiteY1" fmla="*/ 508862 h 508862"/>
                  <a:gd name="connsiteX2" fmla="*/ 738004 w 828716"/>
                  <a:gd name="connsiteY2" fmla="*/ 506895 h 508862"/>
                  <a:gd name="connsiteX3" fmla="*/ 589864 w 828716"/>
                  <a:gd name="connsiteY3" fmla="*/ 3165 h 508862"/>
                  <a:gd name="connsiteX4" fmla="*/ 211230 w 828716"/>
                  <a:gd name="connsiteY4" fmla="*/ 0 h 508862"/>
                  <a:gd name="connsiteX0" fmla="*/ 239458 w 820127"/>
                  <a:gd name="connsiteY0" fmla="*/ 1640 h 505697"/>
                  <a:gd name="connsiteX1" fmla="*/ 80990 w 820127"/>
                  <a:gd name="connsiteY1" fmla="*/ 505697 h 505697"/>
                  <a:gd name="connsiteX2" fmla="*/ 729415 w 820127"/>
                  <a:gd name="connsiteY2" fmla="*/ 503730 h 505697"/>
                  <a:gd name="connsiteX3" fmla="*/ 581275 w 820127"/>
                  <a:gd name="connsiteY3" fmla="*/ 0 h 505697"/>
                  <a:gd name="connsiteX4" fmla="*/ 239458 w 820127"/>
                  <a:gd name="connsiteY4" fmla="*/ 1640 h 505697"/>
                  <a:gd name="connsiteX0" fmla="*/ 239458 w 816266"/>
                  <a:gd name="connsiteY0" fmla="*/ 1640 h 505697"/>
                  <a:gd name="connsiteX1" fmla="*/ 80990 w 816266"/>
                  <a:gd name="connsiteY1" fmla="*/ 505697 h 505697"/>
                  <a:gd name="connsiteX2" fmla="*/ 724156 w 816266"/>
                  <a:gd name="connsiteY2" fmla="*/ 479705 h 505697"/>
                  <a:gd name="connsiteX3" fmla="*/ 581275 w 816266"/>
                  <a:gd name="connsiteY3" fmla="*/ 0 h 505697"/>
                  <a:gd name="connsiteX4" fmla="*/ 239458 w 816266"/>
                  <a:gd name="connsiteY4" fmla="*/ 1640 h 505697"/>
                  <a:gd name="connsiteX0" fmla="*/ 235335 w 812143"/>
                  <a:gd name="connsiteY0" fmla="*/ 1640 h 481672"/>
                  <a:gd name="connsiteX1" fmla="*/ 82127 w 812143"/>
                  <a:gd name="connsiteY1" fmla="*/ 481672 h 481672"/>
                  <a:gd name="connsiteX2" fmla="*/ 720033 w 812143"/>
                  <a:gd name="connsiteY2" fmla="*/ 479705 h 481672"/>
                  <a:gd name="connsiteX3" fmla="*/ 577152 w 812143"/>
                  <a:gd name="connsiteY3" fmla="*/ 0 h 481672"/>
                  <a:gd name="connsiteX4" fmla="*/ 235335 w 812143"/>
                  <a:gd name="connsiteY4" fmla="*/ 1640 h 481672"/>
                  <a:gd name="connsiteX0" fmla="*/ 235335 w 810745"/>
                  <a:gd name="connsiteY0" fmla="*/ 0 h 480032"/>
                  <a:gd name="connsiteX1" fmla="*/ 82127 w 810745"/>
                  <a:gd name="connsiteY1" fmla="*/ 480032 h 480032"/>
                  <a:gd name="connsiteX2" fmla="*/ 720033 w 810745"/>
                  <a:gd name="connsiteY2" fmla="*/ 478065 h 480032"/>
                  <a:gd name="connsiteX3" fmla="*/ 571891 w 810745"/>
                  <a:gd name="connsiteY3" fmla="*/ 36800 h 480032"/>
                  <a:gd name="connsiteX4" fmla="*/ 235335 w 810745"/>
                  <a:gd name="connsiteY4" fmla="*/ 0 h 480032"/>
                  <a:gd name="connsiteX0" fmla="*/ 231238 w 811908"/>
                  <a:gd name="connsiteY0" fmla="*/ 0 h 456007"/>
                  <a:gd name="connsiteX1" fmla="*/ 83290 w 811908"/>
                  <a:gd name="connsiteY1" fmla="*/ 456007 h 456007"/>
                  <a:gd name="connsiteX2" fmla="*/ 721196 w 811908"/>
                  <a:gd name="connsiteY2" fmla="*/ 454040 h 456007"/>
                  <a:gd name="connsiteX3" fmla="*/ 573054 w 811908"/>
                  <a:gd name="connsiteY3" fmla="*/ 12775 h 456007"/>
                  <a:gd name="connsiteX4" fmla="*/ 231238 w 811908"/>
                  <a:gd name="connsiteY4" fmla="*/ 0 h 456007"/>
                  <a:gd name="connsiteX0" fmla="*/ 222373 w 814567"/>
                  <a:gd name="connsiteY0" fmla="*/ 0 h 445478"/>
                  <a:gd name="connsiteX1" fmla="*/ 85949 w 814567"/>
                  <a:gd name="connsiteY1" fmla="*/ 445478 h 445478"/>
                  <a:gd name="connsiteX2" fmla="*/ 723855 w 814567"/>
                  <a:gd name="connsiteY2" fmla="*/ 443511 h 445478"/>
                  <a:gd name="connsiteX3" fmla="*/ 575713 w 814567"/>
                  <a:gd name="connsiteY3" fmla="*/ 2246 h 445478"/>
                  <a:gd name="connsiteX4" fmla="*/ 222373 w 814567"/>
                  <a:gd name="connsiteY4" fmla="*/ 0 h 445478"/>
                  <a:gd name="connsiteX0" fmla="*/ 222373 w 816622"/>
                  <a:gd name="connsiteY0" fmla="*/ 0 h 445478"/>
                  <a:gd name="connsiteX1" fmla="*/ 85949 w 816622"/>
                  <a:gd name="connsiteY1" fmla="*/ 445478 h 445478"/>
                  <a:gd name="connsiteX2" fmla="*/ 723855 w 816622"/>
                  <a:gd name="connsiteY2" fmla="*/ 443511 h 445478"/>
                  <a:gd name="connsiteX3" fmla="*/ 583396 w 816622"/>
                  <a:gd name="connsiteY3" fmla="*/ 2246 h 445478"/>
                  <a:gd name="connsiteX4" fmla="*/ 222373 w 81662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62" h="445478">
                    <a:moveTo>
                      <a:pt x="222373" y="0"/>
                    </a:moveTo>
                    <a:cubicBezTo>
                      <a:pt x="65003" y="55701"/>
                      <a:pt x="-107865" y="183748"/>
                      <a:pt x="85949" y="445478"/>
                    </a:cubicBezTo>
                    <a:lnTo>
                      <a:pt x="723855" y="443511"/>
                    </a:lnTo>
                    <a:cubicBezTo>
                      <a:pt x="913838" y="233547"/>
                      <a:pt x="761397" y="41425"/>
                      <a:pt x="583396" y="2246"/>
                    </a:cubicBezTo>
                    <a:cubicBezTo>
                      <a:pt x="441468" y="48973"/>
                      <a:pt x="361817" y="50104"/>
                      <a:pt x="222373" y="0"/>
                    </a:cubicBezTo>
                    <a:close/>
                  </a:path>
                </a:pathLst>
              </a:custGeom>
              <a:solidFill>
                <a:schemeClr val="bg1"/>
              </a:solidFill>
              <a:ln w="38100">
                <a:solidFill>
                  <a:srgbClr val="467A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Oval 12"/>
              <p:cNvSpPr/>
              <p:nvPr/>
            </p:nvSpPr>
            <p:spPr>
              <a:xfrm>
                <a:off x="4276225" y="2084197"/>
                <a:ext cx="442335" cy="439045"/>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sp>
          <p:nvSpPr>
            <p:cNvPr id="19503" name="Rectangle 1032"/>
            <p:cNvSpPr>
              <a:spLocks noChangeArrowheads="1"/>
            </p:cNvSpPr>
            <p:nvPr/>
          </p:nvSpPr>
          <p:spPr bwMode="auto">
            <a:xfrm>
              <a:off x="3590641" y="2459516"/>
              <a:ext cx="1813745" cy="58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400" b="1" dirty="0">
                  <a:solidFill>
                    <a:schemeClr val="bg1"/>
                  </a:solidFill>
                </a:rPr>
                <a:t>GEBCO Guiding</a:t>
              </a:r>
            </a:p>
            <a:p>
              <a:pPr algn="ctr" eaLnBrk="1" hangingPunct="1"/>
              <a:r>
                <a:rPr lang="en-GB" altLang="en-US" sz="1400" b="1" dirty="0">
                  <a:solidFill>
                    <a:schemeClr val="bg1"/>
                  </a:solidFill>
                </a:rPr>
                <a:t>Committee</a:t>
              </a:r>
            </a:p>
          </p:txBody>
        </p:sp>
      </p:grpSp>
      <p:sp>
        <p:nvSpPr>
          <p:cNvPr id="82" name="Title 1"/>
          <p:cNvSpPr txBox="1">
            <a:spLocks/>
          </p:cNvSpPr>
          <p:nvPr/>
        </p:nvSpPr>
        <p:spPr>
          <a:xfrm>
            <a:off x="1504926" y="289040"/>
            <a:ext cx="8056605" cy="68156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latin typeface="+mn-lt"/>
              </a:rPr>
              <a:t>Seabed </a:t>
            </a:r>
            <a:r>
              <a:rPr lang="en-US" sz="3200" b="1" dirty="0">
                <a:solidFill>
                  <a:schemeClr val="bg1"/>
                </a:solidFill>
                <a:latin typeface="+mn-lt"/>
              </a:rPr>
              <a:t>2030</a:t>
            </a:r>
            <a:r>
              <a:rPr lang="en-US" sz="3600" b="1" dirty="0">
                <a:solidFill>
                  <a:schemeClr val="bg1"/>
                </a:solidFill>
                <a:latin typeface="+mn-lt"/>
              </a:rPr>
              <a:t> Governance &amp; Operations</a:t>
            </a:r>
          </a:p>
        </p:txBody>
      </p:sp>
      <p:grpSp>
        <p:nvGrpSpPr>
          <p:cNvPr id="19508" name="Group 19507"/>
          <p:cNvGrpSpPr/>
          <p:nvPr/>
        </p:nvGrpSpPr>
        <p:grpSpPr>
          <a:xfrm>
            <a:off x="2673360" y="4177542"/>
            <a:ext cx="6680225" cy="2628666"/>
            <a:chOff x="1525904" y="3662416"/>
            <a:chExt cx="6680225" cy="2628666"/>
          </a:xfrm>
        </p:grpSpPr>
        <p:grpSp>
          <p:nvGrpSpPr>
            <p:cNvPr id="19476" name="Group 82"/>
            <p:cNvGrpSpPr>
              <a:grpSpLocks noChangeAspect="1"/>
            </p:cNvGrpSpPr>
            <p:nvPr/>
          </p:nvGrpSpPr>
          <p:grpSpPr bwMode="auto">
            <a:xfrm>
              <a:off x="4118804" y="3662416"/>
              <a:ext cx="1433512" cy="1224136"/>
              <a:chOff x="3694423" y="1734021"/>
              <a:chExt cx="1702147" cy="1400128"/>
            </a:xfrm>
          </p:grpSpPr>
          <p:sp>
            <p:nvSpPr>
              <p:cNvPr id="84" name="Oval 83"/>
              <p:cNvSpPr>
                <a:spLocks noChangeAspect="1"/>
              </p:cNvSpPr>
              <p:nvPr/>
            </p:nvSpPr>
            <p:spPr>
              <a:xfrm>
                <a:off x="3694423" y="1734021"/>
                <a:ext cx="1702147" cy="1400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9517" name="Group 84"/>
              <p:cNvGrpSpPr>
                <a:grpSpLocks/>
              </p:cNvGrpSpPr>
              <p:nvPr/>
            </p:nvGrpSpPr>
            <p:grpSpPr bwMode="auto">
              <a:xfrm>
                <a:off x="4011421" y="1800464"/>
                <a:ext cx="1031091" cy="757159"/>
                <a:chOff x="3912270" y="2204259"/>
                <a:chExt cx="1241912" cy="911971"/>
              </a:xfrm>
            </p:grpSpPr>
            <p:sp>
              <p:nvSpPr>
                <p:cNvPr id="87" name="Freeform 86"/>
                <p:cNvSpPr/>
                <p:nvPr/>
              </p:nvSpPr>
              <p:spPr>
                <a:xfrm>
                  <a:off x="4731885" y="2753189"/>
                  <a:ext cx="422297" cy="25806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8" name="Oval 87"/>
                <p:cNvSpPr/>
                <p:nvPr/>
              </p:nvSpPr>
              <p:spPr>
                <a:xfrm>
                  <a:off x="4795458" y="2438264"/>
                  <a:ext cx="297422" cy="295245"/>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9" name="Freeform 88"/>
                <p:cNvSpPr/>
                <p:nvPr/>
              </p:nvSpPr>
              <p:spPr>
                <a:xfrm>
                  <a:off x="3912270" y="2755378"/>
                  <a:ext cx="422295" cy="25806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0" name="Oval 89"/>
                <p:cNvSpPr/>
                <p:nvPr/>
              </p:nvSpPr>
              <p:spPr>
                <a:xfrm>
                  <a:off x="3973572" y="2438264"/>
                  <a:ext cx="297422" cy="29743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1" name="Freeform 90"/>
                <p:cNvSpPr/>
                <p:nvPr/>
              </p:nvSpPr>
              <p:spPr>
                <a:xfrm>
                  <a:off x="4207423" y="2630721"/>
                  <a:ext cx="651605" cy="485509"/>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 name="connsiteX0" fmla="*/ 211230 w 828716"/>
                    <a:gd name="connsiteY0" fmla="*/ 0 h 508862"/>
                    <a:gd name="connsiteX1" fmla="*/ 89579 w 828716"/>
                    <a:gd name="connsiteY1" fmla="*/ 508862 h 508862"/>
                    <a:gd name="connsiteX2" fmla="*/ 738004 w 828716"/>
                    <a:gd name="connsiteY2" fmla="*/ 506895 h 508862"/>
                    <a:gd name="connsiteX3" fmla="*/ 589864 w 828716"/>
                    <a:gd name="connsiteY3" fmla="*/ 3165 h 508862"/>
                    <a:gd name="connsiteX4" fmla="*/ 211230 w 828716"/>
                    <a:gd name="connsiteY4" fmla="*/ 0 h 508862"/>
                    <a:gd name="connsiteX0" fmla="*/ 239458 w 820127"/>
                    <a:gd name="connsiteY0" fmla="*/ 1640 h 505697"/>
                    <a:gd name="connsiteX1" fmla="*/ 80990 w 820127"/>
                    <a:gd name="connsiteY1" fmla="*/ 505697 h 505697"/>
                    <a:gd name="connsiteX2" fmla="*/ 729415 w 820127"/>
                    <a:gd name="connsiteY2" fmla="*/ 503730 h 505697"/>
                    <a:gd name="connsiteX3" fmla="*/ 581275 w 820127"/>
                    <a:gd name="connsiteY3" fmla="*/ 0 h 505697"/>
                    <a:gd name="connsiteX4" fmla="*/ 239458 w 820127"/>
                    <a:gd name="connsiteY4" fmla="*/ 1640 h 505697"/>
                    <a:gd name="connsiteX0" fmla="*/ 239458 w 816266"/>
                    <a:gd name="connsiteY0" fmla="*/ 1640 h 505697"/>
                    <a:gd name="connsiteX1" fmla="*/ 80990 w 816266"/>
                    <a:gd name="connsiteY1" fmla="*/ 505697 h 505697"/>
                    <a:gd name="connsiteX2" fmla="*/ 724156 w 816266"/>
                    <a:gd name="connsiteY2" fmla="*/ 479705 h 505697"/>
                    <a:gd name="connsiteX3" fmla="*/ 581275 w 816266"/>
                    <a:gd name="connsiteY3" fmla="*/ 0 h 505697"/>
                    <a:gd name="connsiteX4" fmla="*/ 239458 w 816266"/>
                    <a:gd name="connsiteY4" fmla="*/ 1640 h 505697"/>
                    <a:gd name="connsiteX0" fmla="*/ 235335 w 812143"/>
                    <a:gd name="connsiteY0" fmla="*/ 1640 h 481672"/>
                    <a:gd name="connsiteX1" fmla="*/ 82127 w 812143"/>
                    <a:gd name="connsiteY1" fmla="*/ 481672 h 481672"/>
                    <a:gd name="connsiteX2" fmla="*/ 720033 w 812143"/>
                    <a:gd name="connsiteY2" fmla="*/ 479705 h 481672"/>
                    <a:gd name="connsiteX3" fmla="*/ 577152 w 812143"/>
                    <a:gd name="connsiteY3" fmla="*/ 0 h 481672"/>
                    <a:gd name="connsiteX4" fmla="*/ 235335 w 812143"/>
                    <a:gd name="connsiteY4" fmla="*/ 1640 h 481672"/>
                    <a:gd name="connsiteX0" fmla="*/ 235335 w 810745"/>
                    <a:gd name="connsiteY0" fmla="*/ 0 h 480032"/>
                    <a:gd name="connsiteX1" fmla="*/ 82127 w 810745"/>
                    <a:gd name="connsiteY1" fmla="*/ 480032 h 480032"/>
                    <a:gd name="connsiteX2" fmla="*/ 720033 w 810745"/>
                    <a:gd name="connsiteY2" fmla="*/ 478065 h 480032"/>
                    <a:gd name="connsiteX3" fmla="*/ 571891 w 810745"/>
                    <a:gd name="connsiteY3" fmla="*/ 36800 h 480032"/>
                    <a:gd name="connsiteX4" fmla="*/ 235335 w 810745"/>
                    <a:gd name="connsiteY4" fmla="*/ 0 h 480032"/>
                    <a:gd name="connsiteX0" fmla="*/ 231238 w 811908"/>
                    <a:gd name="connsiteY0" fmla="*/ 0 h 456007"/>
                    <a:gd name="connsiteX1" fmla="*/ 83290 w 811908"/>
                    <a:gd name="connsiteY1" fmla="*/ 456007 h 456007"/>
                    <a:gd name="connsiteX2" fmla="*/ 721196 w 811908"/>
                    <a:gd name="connsiteY2" fmla="*/ 454040 h 456007"/>
                    <a:gd name="connsiteX3" fmla="*/ 573054 w 811908"/>
                    <a:gd name="connsiteY3" fmla="*/ 12775 h 456007"/>
                    <a:gd name="connsiteX4" fmla="*/ 231238 w 811908"/>
                    <a:gd name="connsiteY4" fmla="*/ 0 h 456007"/>
                    <a:gd name="connsiteX0" fmla="*/ 222373 w 814567"/>
                    <a:gd name="connsiteY0" fmla="*/ 0 h 445478"/>
                    <a:gd name="connsiteX1" fmla="*/ 85949 w 814567"/>
                    <a:gd name="connsiteY1" fmla="*/ 445478 h 445478"/>
                    <a:gd name="connsiteX2" fmla="*/ 723855 w 814567"/>
                    <a:gd name="connsiteY2" fmla="*/ 443511 h 445478"/>
                    <a:gd name="connsiteX3" fmla="*/ 575713 w 814567"/>
                    <a:gd name="connsiteY3" fmla="*/ 2246 h 445478"/>
                    <a:gd name="connsiteX4" fmla="*/ 222373 w 814567"/>
                    <a:gd name="connsiteY4" fmla="*/ 0 h 445478"/>
                    <a:gd name="connsiteX0" fmla="*/ 222373 w 816622"/>
                    <a:gd name="connsiteY0" fmla="*/ 0 h 445478"/>
                    <a:gd name="connsiteX1" fmla="*/ 85949 w 816622"/>
                    <a:gd name="connsiteY1" fmla="*/ 445478 h 445478"/>
                    <a:gd name="connsiteX2" fmla="*/ 723855 w 816622"/>
                    <a:gd name="connsiteY2" fmla="*/ 443511 h 445478"/>
                    <a:gd name="connsiteX3" fmla="*/ 583396 w 816622"/>
                    <a:gd name="connsiteY3" fmla="*/ 2246 h 445478"/>
                    <a:gd name="connsiteX4" fmla="*/ 222373 w 81662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62" h="445478">
                      <a:moveTo>
                        <a:pt x="222373" y="0"/>
                      </a:moveTo>
                      <a:cubicBezTo>
                        <a:pt x="65003" y="55701"/>
                        <a:pt x="-107865" y="183748"/>
                        <a:pt x="85949" y="445478"/>
                      </a:cubicBezTo>
                      <a:lnTo>
                        <a:pt x="723855" y="443511"/>
                      </a:lnTo>
                      <a:cubicBezTo>
                        <a:pt x="913838" y="233547"/>
                        <a:pt x="761397" y="41425"/>
                        <a:pt x="583396" y="2246"/>
                      </a:cubicBezTo>
                      <a:cubicBezTo>
                        <a:pt x="441468" y="48973"/>
                        <a:pt x="361817" y="50104"/>
                        <a:pt x="222373" y="0"/>
                      </a:cubicBez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2" name="Oval 91"/>
                <p:cNvSpPr/>
                <p:nvPr/>
              </p:nvSpPr>
              <p:spPr>
                <a:xfrm>
                  <a:off x="4311861" y="2204259"/>
                  <a:ext cx="442729" cy="439583"/>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sp>
            <p:nvSpPr>
              <p:cNvPr id="19518" name="Rectangle 85"/>
              <p:cNvSpPr>
                <a:spLocks noChangeArrowheads="1"/>
              </p:cNvSpPr>
              <p:nvPr/>
            </p:nvSpPr>
            <p:spPr bwMode="auto">
              <a:xfrm>
                <a:off x="3754917" y="2557625"/>
                <a:ext cx="1539699" cy="35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400" b="1" dirty="0">
                    <a:solidFill>
                      <a:schemeClr val="bg1"/>
                    </a:solidFill>
                  </a:rPr>
                  <a:t>Project Team</a:t>
                </a:r>
              </a:p>
            </p:txBody>
          </p:sp>
        </p:grpSp>
        <p:grpSp>
          <p:nvGrpSpPr>
            <p:cNvPr id="19477" name="Group 35"/>
            <p:cNvGrpSpPr>
              <a:grpSpLocks/>
            </p:cNvGrpSpPr>
            <p:nvPr/>
          </p:nvGrpSpPr>
          <p:grpSpPr bwMode="auto">
            <a:xfrm>
              <a:off x="5508872" y="5345289"/>
              <a:ext cx="1332754" cy="916409"/>
              <a:chOff x="6702445" y="5532242"/>
              <a:chExt cx="1091809" cy="775385"/>
            </a:xfrm>
          </p:grpSpPr>
          <p:sp>
            <p:nvSpPr>
              <p:cNvPr id="117" name="Oval 116"/>
              <p:cNvSpPr>
                <a:spLocks noChangeAspect="1"/>
              </p:cNvSpPr>
              <p:nvPr/>
            </p:nvSpPr>
            <p:spPr>
              <a:xfrm>
                <a:off x="6837890" y="5532242"/>
                <a:ext cx="820920" cy="775385"/>
              </a:xfrm>
              <a:prstGeom prst="ellipse">
                <a:avLst/>
              </a:prstGeom>
              <a:solidFill>
                <a:srgbClr val="11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515" name="Rectangle 117"/>
              <p:cNvSpPr>
                <a:spLocks noChangeArrowheads="1"/>
              </p:cNvSpPr>
              <p:nvPr/>
            </p:nvSpPr>
            <p:spPr bwMode="auto">
              <a:xfrm>
                <a:off x="6702445" y="5733534"/>
                <a:ext cx="1091809" cy="28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100" b="1" dirty="0">
                    <a:solidFill>
                      <a:schemeClr val="bg1"/>
                    </a:solidFill>
                  </a:rPr>
                  <a:t>Southern</a:t>
                </a:r>
                <a:br>
                  <a:rPr lang="en-GB" altLang="en-US" sz="1100" b="1" dirty="0">
                    <a:solidFill>
                      <a:schemeClr val="bg1"/>
                    </a:solidFill>
                  </a:rPr>
                </a:br>
                <a:r>
                  <a:rPr lang="en-GB" altLang="en-US" sz="1100" b="1" dirty="0">
                    <a:solidFill>
                      <a:schemeClr val="bg1"/>
                    </a:solidFill>
                  </a:rPr>
                  <a:t>Ocean</a:t>
                </a:r>
              </a:p>
            </p:txBody>
          </p:sp>
        </p:grpSp>
        <p:grpSp>
          <p:nvGrpSpPr>
            <p:cNvPr id="19478" name="Group 34"/>
            <p:cNvGrpSpPr>
              <a:grpSpLocks/>
            </p:cNvGrpSpPr>
            <p:nvPr/>
          </p:nvGrpSpPr>
          <p:grpSpPr bwMode="auto">
            <a:xfrm>
              <a:off x="4148513" y="5351086"/>
              <a:ext cx="1323812" cy="939996"/>
              <a:chOff x="5214184" y="4516214"/>
              <a:chExt cx="1091809" cy="779562"/>
            </a:xfrm>
          </p:grpSpPr>
          <p:sp>
            <p:nvSpPr>
              <p:cNvPr id="119" name="Oval 118"/>
              <p:cNvSpPr>
                <a:spLocks noChangeAspect="1"/>
              </p:cNvSpPr>
              <p:nvPr/>
            </p:nvSpPr>
            <p:spPr>
              <a:xfrm>
                <a:off x="5375771" y="4516214"/>
                <a:ext cx="824227" cy="779562"/>
              </a:xfrm>
              <a:prstGeom prst="ellipse">
                <a:avLst/>
              </a:prstGeom>
              <a:solidFill>
                <a:srgbClr val="0069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513" name="Rectangle 119"/>
              <p:cNvSpPr>
                <a:spLocks noChangeArrowheads="1"/>
              </p:cNvSpPr>
              <p:nvPr/>
            </p:nvSpPr>
            <p:spPr bwMode="auto">
              <a:xfrm>
                <a:off x="5214184" y="4732873"/>
                <a:ext cx="1091809" cy="28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100" b="1" dirty="0">
                    <a:solidFill>
                      <a:schemeClr val="bg1"/>
                    </a:solidFill>
                  </a:rPr>
                  <a:t>Global </a:t>
                </a:r>
              </a:p>
              <a:p>
                <a:pPr algn="ctr" eaLnBrk="1" hangingPunct="1"/>
                <a:r>
                  <a:rPr lang="en-GB" altLang="en-US" sz="1100" b="1" dirty="0" err="1">
                    <a:solidFill>
                      <a:schemeClr val="bg1"/>
                    </a:solidFill>
                  </a:rPr>
                  <a:t>Center</a:t>
                </a:r>
                <a:endParaRPr lang="en-GB" altLang="en-US" sz="1100" b="1" dirty="0">
                  <a:solidFill>
                    <a:schemeClr val="bg1"/>
                  </a:solidFill>
                </a:endParaRPr>
              </a:p>
            </p:txBody>
          </p:sp>
        </p:grpSp>
        <p:grpSp>
          <p:nvGrpSpPr>
            <p:cNvPr id="19483" name="Group 160"/>
            <p:cNvGrpSpPr>
              <a:grpSpLocks/>
            </p:cNvGrpSpPr>
            <p:nvPr/>
          </p:nvGrpSpPr>
          <p:grpSpPr bwMode="auto">
            <a:xfrm>
              <a:off x="6870390" y="5351086"/>
              <a:ext cx="1335739" cy="915615"/>
              <a:chOff x="6687292" y="5524414"/>
              <a:chExt cx="1091809" cy="781039"/>
            </a:xfrm>
          </p:grpSpPr>
          <p:sp>
            <p:nvSpPr>
              <p:cNvPr id="162" name="Oval 161"/>
              <p:cNvSpPr>
                <a:spLocks noChangeAspect="1"/>
              </p:cNvSpPr>
              <p:nvPr/>
            </p:nvSpPr>
            <p:spPr>
              <a:xfrm>
                <a:off x="6806431" y="5524414"/>
                <a:ext cx="826408" cy="781039"/>
              </a:xfrm>
              <a:prstGeom prst="ellipse">
                <a:avLst/>
              </a:prstGeom>
              <a:solidFill>
                <a:srgbClr val="11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491" name="Rectangle 162"/>
              <p:cNvSpPr>
                <a:spLocks noChangeArrowheads="1"/>
              </p:cNvSpPr>
              <p:nvPr/>
            </p:nvSpPr>
            <p:spPr bwMode="auto">
              <a:xfrm>
                <a:off x="6687292" y="5745823"/>
                <a:ext cx="1091809" cy="28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100" b="1" dirty="0">
                    <a:solidFill>
                      <a:schemeClr val="bg1"/>
                    </a:solidFill>
                  </a:rPr>
                  <a:t>South &amp; West</a:t>
                </a:r>
                <a:br>
                  <a:rPr lang="en-GB" altLang="en-US" sz="1100" b="1" dirty="0">
                    <a:solidFill>
                      <a:schemeClr val="bg1"/>
                    </a:solidFill>
                  </a:rPr>
                </a:br>
                <a:r>
                  <a:rPr lang="en-GB" altLang="en-US" sz="1100" b="1" dirty="0">
                    <a:solidFill>
                      <a:schemeClr val="bg1"/>
                    </a:solidFill>
                  </a:rPr>
                  <a:t>Pacific</a:t>
                </a:r>
              </a:p>
            </p:txBody>
          </p:sp>
        </p:grpSp>
        <p:grpSp>
          <p:nvGrpSpPr>
            <p:cNvPr id="19484" name="Group 163"/>
            <p:cNvGrpSpPr>
              <a:grpSpLocks/>
            </p:cNvGrpSpPr>
            <p:nvPr/>
          </p:nvGrpSpPr>
          <p:grpSpPr bwMode="auto">
            <a:xfrm>
              <a:off x="1525904" y="5336280"/>
              <a:ext cx="1335737" cy="917812"/>
              <a:chOff x="7299252" y="5543812"/>
              <a:chExt cx="1091809" cy="782912"/>
            </a:xfrm>
          </p:grpSpPr>
          <p:sp>
            <p:nvSpPr>
              <p:cNvPr id="165" name="Oval 164"/>
              <p:cNvSpPr>
                <a:spLocks noChangeAspect="1"/>
              </p:cNvSpPr>
              <p:nvPr/>
            </p:nvSpPr>
            <p:spPr>
              <a:xfrm>
                <a:off x="7431552" y="5543812"/>
                <a:ext cx="827211" cy="782912"/>
              </a:xfrm>
              <a:prstGeom prst="ellipse">
                <a:avLst/>
              </a:prstGeom>
              <a:solidFill>
                <a:srgbClr val="11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489" name="Rectangle 165"/>
              <p:cNvSpPr>
                <a:spLocks noChangeArrowheads="1"/>
              </p:cNvSpPr>
              <p:nvPr/>
            </p:nvSpPr>
            <p:spPr bwMode="auto">
              <a:xfrm>
                <a:off x="7299252" y="5710722"/>
                <a:ext cx="1091809" cy="2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100" b="1" dirty="0">
                    <a:solidFill>
                      <a:schemeClr val="bg1"/>
                    </a:solidFill>
                  </a:rPr>
                  <a:t>N Pacific &amp;</a:t>
                </a:r>
                <a:br>
                  <a:rPr lang="en-GB" altLang="en-US" sz="1100" b="1" dirty="0">
                    <a:solidFill>
                      <a:schemeClr val="bg1"/>
                    </a:solidFill>
                  </a:rPr>
                </a:br>
                <a:r>
                  <a:rPr lang="en-GB" altLang="en-US" sz="1100" b="1" dirty="0">
                    <a:solidFill>
                      <a:schemeClr val="bg1"/>
                    </a:solidFill>
                  </a:rPr>
                  <a:t>Arctic Ocean</a:t>
                </a:r>
              </a:p>
            </p:txBody>
          </p:sp>
        </p:grpSp>
        <p:grpSp>
          <p:nvGrpSpPr>
            <p:cNvPr id="19485" name="Group 166"/>
            <p:cNvGrpSpPr>
              <a:grpSpLocks/>
            </p:cNvGrpSpPr>
            <p:nvPr/>
          </p:nvGrpSpPr>
          <p:grpSpPr bwMode="auto">
            <a:xfrm>
              <a:off x="2845636" y="5331083"/>
              <a:ext cx="1337229" cy="926906"/>
              <a:chOff x="7296543" y="5487640"/>
              <a:chExt cx="1091809" cy="790668"/>
            </a:xfrm>
          </p:grpSpPr>
          <p:sp>
            <p:nvSpPr>
              <p:cNvPr id="168" name="Oval 167"/>
              <p:cNvSpPr>
                <a:spLocks noChangeAspect="1"/>
              </p:cNvSpPr>
              <p:nvPr/>
            </p:nvSpPr>
            <p:spPr>
              <a:xfrm>
                <a:off x="7424083" y="5487640"/>
                <a:ext cx="836732" cy="790668"/>
              </a:xfrm>
              <a:prstGeom prst="ellipse">
                <a:avLst/>
              </a:prstGeom>
              <a:solidFill>
                <a:srgbClr val="11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487" name="Rectangle 168"/>
              <p:cNvSpPr>
                <a:spLocks noChangeArrowheads="1"/>
              </p:cNvSpPr>
              <p:nvPr/>
            </p:nvSpPr>
            <p:spPr bwMode="auto">
              <a:xfrm>
                <a:off x="7296543" y="5702233"/>
                <a:ext cx="1091809" cy="2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100" b="1" dirty="0">
                    <a:solidFill>
                      <a:schemeClr val="bg1"/>
                    </a:solidFill>
                  </a:rPr>
                  <a:t>Atlantic &amp;</a:t>
                </a:r>
                <a:br>
                  <a:rPr lang="en-GB" altLang="en-US" sz="1100" b="1" dirty="0">
                    <a:solidFill>
                      <a:schemeClr val="bg1"/>
                    </a:solidFill>
                  </a:rPr>
                </a:br>
                <a:r>
                  <a:rPr lang="en-GB" altLang="en-US" sz="1100" b="1" dirty="0">
                    <a:solidFill>
                      <a:schemeClr val="bg1"/>
                    </a:solidFill>
                  </a:rPr>
                  <a:t>Indian Ocean</a:t>
                </a:r>
              </a:p>
            </p:txBody>
          </p:sp>
        </p:grpSp>
        <p:cxnSp>
          <p:nvCxnSpPr>
            <p:cNvPr id="113" name="Straight Connector 112"/>
            <p:cNvCxnSpPr/>
            <p:nvPr/>
          </p:nvCxnSpPr>
          <p:spPr bwMode="auto">
            <a:xfrm flipH="1">
              <a:off x="2193773" y="5124243"/>
              <a:ext cx="5332313" cy="3196"/>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2193772" y="5131087"/>
              <a:ext cx="1" cy="185366"/>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a:off x="3514250" y="5131087"/>
              <a:ext cx="1" cy="185366"/>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a:off x="4835560" y="5130891"/>
              <a:ext cx="0" cy="200192"/>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bwMode="auto">
            <a:xfrm>
              <a:off x="6165021" y="5124243"/>
              <a:ext cx="0" cy="200192"/>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a:off x="7526086" y="5130891"/>
              <a:ext cx="0" cy="200192"/>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a:off x="4838063" y="4903703"/>
              <a:ext cx="0" cy="200192"/>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bwMode="auto">
          <a:xfrm>
            <a:off x="5971459" y="3805297"/>
            <a:ext cx="7034" cy="354753"/>
          </a:xfrm>
          <a:prstGeom prst="line">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cxnSpLocks/>
            <a:stCxn id="84" idx="2"/>
            <a:endCxn id="102" idx="6"/>
          </p:cNvCxnSpPr>
          <p:nvPr/>
        </p:nvCxnSpPr>
        <p:spPr>
          <a:xfrm rot="10800000">
            <a:off x="2730712" y="4609394"/>
            <a:ext cx="2535548" cy="180217"/>
          </a:xfrm>
          <a:prstGeom prst="bentConnector3">
            <a:avLst>
              <a:gd name="adj1" fmla="val 50000"/>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flipH="1">
            <a:off x="6711647" y="3213471"/>
            <a:ext cx="2781181" cy="1572344"/>
          </a:xfrm>
          <a:prstGeom prst="bentConnector3">
            <a:avLst>
              <a:gd name="adj1" fmla="val -20728"/>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6" name="Elbow Connector 155"/>
          <p:cNvCxnSpPr>
            <a:cxnSpLocks/>
            <a:stCxn id="84" idx="1"/>
            <a:endCxn id="99" idx="4"/>
          </p:cNvCxnSpPr>
          <p:nvPr/>
        </p:nvCxnSpPr>
        <p:spPr>
          <a:xfrm rot="16200000" flipV="1">
            <a:off x="3430433" y="2311053"/>
            <a:ext cx="1279753" cy="2811768"/>
          </a:xfrm>
          <a:prstGeom prst="bentConnector3">
            <a:avLst>
              <a:gd name="adj1" fmla="val 50000"/>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p:cNvCxnSpPr>
          <p:nvPr/>
        </p:nvCxnSpPr>
        <p:spPr bwMode="auto">
          <a:xfrm flipH="1">
            <a:off x="9509695" y="3982673"/>
            <a:ext cx="573419" cy="11585"/>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bwMode="auto">
          <a:xfrm flipH="1">
            <a:off x="9501240" y="3603822"/>
            <a:ext cx="581874" cy="0"/>
          </a:xfrm>
          <a:prstGeom prst="line">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 xmlns:a16="http://schemas.microsoft.com/office/drawing/2014/main" id="{B44BAF51-6469-4E22-8D9F-D601BD89B5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2086" y="1195247"/>
            <a:ext cx="523883" cy="727615"/>
          </a:xfrm>
          <a:prstGeom prst="rect">
            <a:avLst/>
          </a:prstGeom>
        </p:spPr>
      </p:pic>
      <p:pic>
        <p:nvPicPr>
          <p:cNvPr id="79" name="Picture 78">
            <a:extLst>
              <a:ext uri="{FF2B5EF4-FFF2-40B4-BE49-F238E27FC236}">
                <a16:creationId xmlns="" xmlns:a16="http://schemas.microsoft.com/office/drawing/2014/main" id="{7542D3B2-7321-4935-8BA5-367B5E0113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2618" y="1173706"/>
            <a:ext cx="1372862" cy="717308"/>
          </a:xfrm>
          <a:prstGeom prst="rect">
            <a:avLst/>
          </a:prstGeom>
        </p:spPr>
      </p:pic>
      <p:cxnSp>
        <p:nvCxnSpPr>
          <p:cNvPr id="80" name="Elbow Connector 85">
            <a:extLst>
              <a:ext uri="{FF2B5EF4-FFF2-40B4-BE49-F238E27FC236}">
                <a16:creationId xmlns="" xmlns:a16="http://schemas.microsoft.com/office/drawing/2014/main" id="{6A994910-5523-43D3-A2B4-30822D4380C7}"/>
              </a:ext>
            </a:extLst>
          </p:cNvPr>
          <p:cNvCxnSpPr>
            <a:endCxn id="78" idx="2"/>
          </p:cNvCxnSpPr>
          <p:nvPr/>
        </p:nvCxnSpPr>
        <p:spPr>
          <a:xfrm rot="16200000" flipV="1">
            <a:off x="5339336" y="1617555"/>
            <a:ext cx="330077" cy="940691"/>
          </a:xfrm>
          <a:prstGeom prst="bentConnector3">
            <a:avLst>
              <a:gd name="adj1" fmla="val 50000"/>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Elbow Connector 92">
            <a:extLst>
              <a:ext uri="{FF2B5EF4-FFF2-40B4-BE49-F238E27FC236}">
                <a16:creationId xmlns="" xmlns:a16="http://schemas.microsoft.com/office/drawing/2014/main" id="{845F9CB7-CF65-4700-9301-9269040E753F}"/>
              </a:ext>
            </a:extLst>
          </p:cNvPr>
          <p:cNvCxnSpPr>
            <a:endCxn id="79" idx="2"/>
          </p:cNvCxnSpPr>
          <p:nvPr/>
        </p:nvCxnSpPr>
        <p:spPr>
          <a:xfrm flipV="1">
            <a:off x="5991577" y="1891015"/>
            <a:ext cx="957473" cy="194655"/>
          </a:xfrm>
          <a:prstGeom prst="bentConnector2">
            <a:avLst/>
          </a:prstGeom>
          <a:ln w="41275"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Elbow Connector 111">
            <a:extLst>
              <a:ext uri="{FF2B5EF4-FFF2-40B4-BE49-F238E27FC236}">
                <a16:creationId xmlns="" xmlns:a16="http://schemas.microsoft.com/office/drawing/2014/main" id="{6A459E6E-3AE3-48AA-9E8A-3C00B7C8873B}"/>
              </a:ext>
            </a:extLst>
          </p:cNvPr>
          <p:cNvCxnSpPr>
            <a:cxnSpLocks/>
            <a:stCxn id="86" idx="2"/>
            <a:endCxn id="8" idx="7"/>
          </p:cNvCxnSpPr>
          <p:nvPr/>
        </p:nvCxnSpPr>
        <p:spPr>
          <a:xfrm rot="10800000">
            <a:off x="6499504" y="2478216"/>
            <a:ext cx="3895702" cy="62270"/>
          </a:xfrm>
          <a:prstGeom prst="bentConnector4">
            <a:avLst>
              <a:gd name="adj1" fmla="val 47210"/>
              <a:gd name="adj2" fmla="val 467111"/>
            </a:avLst>
          </a:prstGeom>
          <a:ln w="41275" cap="rnd">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85" name="Group 136">
            <a:extLst>
              <a:ext uri="{FF2B5EF4-FFF2-40B4-BE49-F238E27FC236}">
                <a16:creationId xmlns="" xmlns:a16="http://schemas.microsoft.com/office/drawing/2014/main" id="{82FDD381-81F9-42C0-9327-3DB047766F07}"/>
              </a:ext>
            </a:extLst>
          </p:cNvPr>
          <p:cNvGrpSpPr>
            <a:grpSpLocks noChangeAspect="1"/>
          </p:cNvGrpSpPr>
          <p:nvPr/>
        </p:nvGrpSpPr>
        <p:grpSpPr bwMode="auto">
          <a:xfrm>
            <a:off x="10394445" y="1835636"/>
            <a:ext cx="1386911" cy="1410333"/>
            <a:chOff x="3588285" y="1571308"/>
            <a:chExt cx="1735143" cy="1734593"/>
          </a:xfrm>
        </p:grpSpPr>
        <p:sp>
          <p:nvSpPr>
            <p:cNvPr id="86" name="Oval 85">
              <a:extLst>
                <a:ext uri="{FF2B5EF4-FFF2-40B4-BE49-F238E27FC236}">
                  <a16:creationId xmlns="" xmlns:a16="http://schemas.microsoft.com/office/drawing/2014/main" id="{B27BA557-D36A-4466-A180-052197E57112}"/>
                </a:ext>
              </a:extLst>
            </p:cNvPr>
            <p:cNvSpPr>
              <a:spLocks noChangeAspect="1"/>
            </p:cNvSpPr>
            <p:nvPr/>
          </p:nvSpPr>
          <p:spPr>
            <a:xfrm>
              <a:off x="3589237" y="1571308"/>
              <a:ext cx="1733863" cy="1733813"/>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93" name="Group 139">
              <a:extLst>
                <a:ext uri="{FF2B5EF4-FFF2-40B4-BE49-F238E27FC236}">
                  <a16:creationId xmlns="" xmlns:a16="http://schemas.microsoft.com/office/drawing/2014/main" id="{9671967B-D7C7-4E66-B4A8-FDEB407E7372}"/>
                </a:ext>
              </a:extLst>
            </p:cNvPr>
            <p:cNvGrpSpPr>
              <a:grpSpLocks/>
            </p:cNvGrpSpPr>
            <p:nvPr/>
          </p:nvGrpSpPr>
          <p:grpSpPr bwMode="auto">
            <a:xfrm>
              <a:off x="3982355" y="1699910"/>
              <a:ext cx="1031347" cy="758685"/>
              <a:chOff x="3877261" y="2083143"/>
              <a:chExt cx="1242220" cy="913808"/>
            </a:xfrm>
          </p:grpSpPr>
          <p:sp>
            <p:nvSpPr>
              <p:cNvPr id="95" name="Freeform 142">
                <a:extLst>
                  <a:ext uri="{FF2B5EF4-FFF2-40B4-BE49-F238E27FC236}">
                    <a16:creationId xmlns="" xmlns:a16="http://schemas.microsoft.com/office/drawing/2014/main" id="{6F22C023-2A81-4B6C-81CA-C8C844D894D8}"/>
                  </a:ext>
                </a:extLst>
              </p:cNvPr>
              <p:cNvSpPr/>
              <p:nvPr/>
            </p:nvSpPr>
            <p:spPr>
              <a:xfrm>
                <a:off x="4697936" y="2633757"/>
                <a:ext cx="421024" cy="256337"/>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6" name="Oval 95">
                <a:extLst>
                  <a:ext uri="{FF2B5EF4-FFF2-40B4-BE49-F238E27FC236}">
                    <a16:creationId xmlns="" xmlns:a16="http://schemas.microsoft.com/office/drawing/2014/main" id="{FD8932B9-DC00-4A0B-A1C0-28B95F81C1FA}"/>
                  </a:ext>
                </a:extLst>
              </p:cNvPr>
              <p:cNvSpPr/>
              <p:nvPr/>
            </p:nvSpPr>
            <p:spPr>
              <a:xfrm>
                <a:off x="4760132" y="2316278"/>
                <a:ext cx="294239" cy="29631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7" name="Freeform 145">
                <a:extLst>
                  <a:ext uri="{FF2B5EF4-FFF2-40B4-BE49-F238E27FC236}">
                    <a16:creationId xmlns="" xmlns:a16="http://schemas.microsoft.com/office/drawing/2014/main" id="{33B68EAB-6F77-4E28-AC7B-5EB0EAEB592B}"/>
                  </a:ext>
                </a:extLst>
              </p:cNvPr>
              <p:cNvSpPr/>
              <p:nvPr/>
            </p:nvSpPr>
            <p:spPr>
              <a:xfrm>
                <a:off x="3877418" y="2636110"/>
                <a:ext cx="418631" cy="253984"/>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527" h="508862">
                    <a:moveTo>
                      <a:pt x="211230" y="0"/>
                    </a:moveTo>
                    <a:cubicBezTo>
                      <a:pt x="53860" y="55701"/>
                      <a:pt x="-104235" y="247132"/>
                      <a:pt x="89579" y="508862"/>
                    </a:cubicBezTo>
                    <a:lnTo>
                      <a:pt x="738004" y="506895"/>
                    </a:lnTo>
                    <a:cubicBezTo>
                      <a:pt x="927987" y="296931"/>
                      <a:pt x="811956" y="36622"/>
                      <a:pt x="610904" y="7972"/>
                    </a:cubicBezTo>
                    <a:cubicBezTo>
                      <a:pt x="442871" y="73819"/>
                      <a:pt x="380506" y="71956"/>
                      <a:pt x="211230" y="0"/>
                    </a:cubicBezTo>
                    <a:close/>
                  </a:path>
                </a:pathLst>
              </a:cu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8" name="Oval 97">
                <a:extLst>
                  <a:ext uri="{FF2B5EF4-FFF2-40B4-BE49-F238E27FC236}">
                    <a16:creationId xmlns="" xmlns:a16="http://schemas.microsoft.com/office/drawing/2014/main" id="{FDADAD49-8E1C-4FF8-9B45-D2536CD5DBEB}"/>
                  </a:ext>
                </a:extLst>
              </p:cNvPr>
              <p:cNvSpPr/>
              <p:nvPr/>
            </p:nvSpPr>
            <p:spPr>
              <a:xfrm>
                <a:off x="3939614" y="2318629"/>
                <a:ext cx="296631" cy="29631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0" name="Freeform 148">
                <a:extLst>
                  <a:ext uri="{FF2B5EF4-FFF2-40B4-BE49-F238E27FC236}">
                    <a16:creationId xmlns="" xmlns:a16="http://schemas.microsoft.com/office/drawing/2014/main" id="{B1ABDD2B-0A5A-49C2-8096-0B323F7AF8AE}"/>
                  </a:ext>
                </a:extLst>
              </p:cNvPr>
              <p:cNvSpPr/>
              <p:nvPr/>
            </p:nvSpPr>
            <p:spPr>
              <a:xfrm>
                <a:off x="4174048" y="2511469"/>
                <a:ext cx="648281" cy="484451"/>
              </a:xfrm>
              <a:custGeom>
                <a:avLst/>
                <a:gdLst>
                  <a:gd name="connsiteX0" fmla="*/ 119269 w 626165"/>
                  <a:gd name="connsiteY0" fmla="*/ 0 h 496956"/>
                  <a:gd name="connsiteX1" fmla="*/ 0 w 626165"/>
                  <a:gd name="connsiteY1" fmla="*/ 496956 h 496956"/>
                  <a:gd name="connsiteX2" fmla="*/ 626165 w 626165"/>
                  <a:gd name="connsiteY2" fmla="*/ 496956 h 496956"/>
                  <a:gd name="connsiteX3" fmla="*/ 526774 w 626165"/>
                  <a:gd name="connsiteY3" fmla="*/ 19878 h 496956"/>
                  <a:gd name="connsiteX4" fmla="*/ 119269 w 626165"/>
                  <a:gd name="connsiteY4" fmla="*/ 0 h 496956"/>
                  <a:gd name="connsiteX0" fmla="*/ 119269 w 659725"/>
                  <a:gd name="connsiteY0" fmla="*/ 0 h 496956"/>
                  <a:gd name="connsiteX1" fmla="*/ 0 w 659725"/>
                  <a:gd name="connsiteY1" fmla="*/ 496956 h 496956"/>
                  <a:gd name="connsiteX2" fmla="*/ 626165 w 659725"/>
                  <a:gd name="connsiteY2" fmla="*/ 496956 h 496956"/>
                  <a:gd name="connsiteX3" fmla="*/ 526774 w 659725"/>
                  <a:gd name="connsiteY3" fmla="*/ 19878 h 496956"/>
                  <a:gd name="connsiteX4" fmla="*/ 119269 w 659725"/>
                  <a:gd name="connsiteY4" fmla="*/ 0 h 496956"/>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689087"/>
                  <a:gd name="connsiteY0" fmla="*/ 51699 h 548655"/>
                  <a:gd name="connsiteX1" fmla="*/ 29362 w 689087"/>
                  <a:gd name="connsiteY1" fmla="*/ 548655 h 548655"/>
                  <a:gd name="connsiteX2" fmla="*/ 655527 w 689087"/>
                  <a:gd name="connsiteY2" fmla="*/ 548655 h 548655"/>
                  <a:gd name="connsiteX3" fmla="*/ 556136 w 689087"/>
                  <a:gd name="connsiteY3" fmla="*/ 71577 h 548655"/>
                  <a:gd name="connsiteX4" fmla="*/ 148631 w 689087"/>
                  <a:gd name="connsiteY4" fmla="*/ 51699 h 548655"/>
                  <a:gd name="connsiteX0" fmla="*/ 148631 w 689087"/>
                  <a:gd name="connsiteY0" fmla="*/ 23116 h 520072"/>
                  <a:gd name="connsiteX1" fmla="*/ 29362 w 689087"/>
                  <a:gd name="connsiteY1" fmla="*/ 520072 h 520072"/>
                  <a:gd name="connsiteX2" fmla="*/ 655527 w 689087"/>
                  <a:gd name="connsiteY2" fmla="*/ 520072 h 520072"/>
                  <a:gd name="connsiteX3" fmla="*/ 556136 w 689087"/>
                  <a:gd name="connsiteY3" fmla="*/ 42994 h 520072"/>
                  <a:gd name="connsiteX4" fmla="*/ 148631 w 689087"/>
                  <a:gd name="connsiteY4" fmla="*/ 23116 h 520072"/>
                  <a:gd name="connsiteX0" fmla="*/ 148631 w 689087"/>
                  <a:gd name="connsiteY0" fmla="*/ 0 h 496956"/>
                  <a:gd name="connsiteX1" fmla="*/ 29362 w 689087"/>
                  <a:gd name="connsiteY1" fmla="*/ 496956 h 496956"/>
                  <a:gd name="connsiteX2" fmla="*/ 655527 w 689087"/>
                  <a:gd name="connsiteY2" fmla="*/ 496956 h 496956"/>
                  <a:gd name="connsiteX3" fmla="*/ 556136 w 689087"/>
                  <a:gd name="connsiteY3" fmla="*/ 19878 h 496956"/>
                  <a:gd name="connsiteX4" fmla="*/ 148631 w 689087"/>
                  <a:gd name="connsiteY4" fmla="*/ 0 h 496956"/>
                  <a:gd name="connsiteX0" fmla="*/ 148631 w 717424"/>
                  <a:gd name="connsiteY0" fmla="*/ 0 h 496956"/>
                  <a:gd name="connsiteX1" fmla="*/ 29362 w 717424"/>
                  <a:gd name="connsiteY1" fmla="*/ 496956 h 496956"/>
                  <a:gd name="connsiteX2" fmla="*/ 655527 w 717424"/>
                  <a:gd name="connsiteY2" fmla="*/ 496956 h 496956"/>
                  <a:gd name="connsiteX3" fmla="*/ 556136 w 717424"/>
                  <a:gd name="connsiteY3" fmla="*/ 19878 h 496956"/>
                  <a:gd name="connsiteX4" fmla="*/ 148631 w 717424"/>
                  <a:gd name="connsiteY4" fmla="*/ 0 h 496956"/>
                  <a:gd name="connsiteX0" fmla="*/ 148631 w 764511"/>
                  <a:gd name="connsiteY0" fmla="*/ 0 h 496956"/>
                  <a:gd name="connsiteX1" fmla="*/ 29362 w 764511"/>
                  <a:gd name="connsiteY1" fmla="*/ 496956 h 496956"/>
                  <a:gd name="connsiteX2" fmla="*/ 655527 w 764511"/>
                  <a:gd name="connsiteY2" fmla="*/ 496956 h 496956"/>
                  <a:gd name="connsiteX3" fmla="*/ 556136 w 764511"/>
                  <a:gd name="connsiteY3" fmla="*/ 19878 h 496956"/>
                  <a:gd name="connsiteX4" fmla="*/ 148631 w 764511"/>
                  <a:gd name="connsiteY4" fmla="*/ 0 h 496956"/>
                  <a:gd name="connsiteX0" fmla="*/ 195740 w 811620"/>
                  <a:gd name="connsiteY0" fmla="*/ 0 h 496956"/>
                  <a:gd name="connsiteX1" fmla="*/ 76471 w 811620"/>
                  <a:gd name="connsiteY1" fmla="*/ 496956 h 496956"/>
                  <a:gd name="connsiteX2" fmla="*/ 702636 w 811620"/>
                  <a:gd name="connsiteY2" fmla="*/ 496956 h 496956"/>
                  <a:gd name="connsiteX3" fmla="*/ 603245 w 811620"/>
                  <a:gd name="connsiteY3" fmla="*/ 19878 h 496956"/>
                  <a:gd name="connsiteX4" fmla="*/ 195740 w 811620"/>
                  <a:gd name="connsiteY4" fmla="*/ 0 h 496956"/>
                  <a:gd name="connsiteX0" fmla="*/ 209459 w 825339"/>
                  <a:gd name="connsiteY0" fmla="*/ 0 h 496956"/>
                  <a:gd name="connsiteX1" fmla="*/ 90190 w 825339"/>
                  <a:gd name="connsiteY1" fmla="*/ 496956 h 496956"/>
                  <a:gd name="connsiteX2" fmla="*/ 716355 w 825339"/>
                  <a:gd name="connsiteY2" fmla="*/ 496956 h 496956"/>
                  <a:gd name="connsiteX3" fmla="*/ 616964 w 825339"/>
                  <a:gd name="connsiteY3" fmla="*/ 19878 h 496956"/>
                  <a:gd name="connsiteX4" fmla="*/ 209459 w 825339"/>
                  <a:gd name="connsiteY4" fmla="*/ 0 h 496956"/>
                  <a:gd name="connsiteX0" fmla="*/ 209459 w 838912"/>
                  <a:gd name="connsiteY0" fmla="*/ 0 h 506895"/>
                  <a:gd name="connsiteX1" fmla="*/ 90190 w 838912"/>
                  <a:gd name="connsiteY1" fmla="*/ 496956 h 506895"/>
                  <a:gd name="connsiteX2" fmla="*/ 736233 w 838912"/>
                  <a:gd name="connsiteY2" fmla="*/ 506895 h 506895"/>
                  <a:gd name="connsiteX3" fmla="*/ 616964 w 838912"/>
                  <a:gd name="connsiteY3" fmla="*/ 19878 h 506895"/>
                  <a:gd name="connsiteX4" fmla="*/ 209459 w 838912"/>
                  <a:gd name="connsiteY4" fmla="*/ 0 h 506895"/>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40683"/>
                  <a:gd name="connsiteY0" fmla="*/ 0 h 508862"/>
                  <a:gd name="connsiteX1" fmla="*/ 89579 w 840683"/>
                  <a:gd name="connsiteY1" fmla="*/ 508862 h 508862"/>
                  <a:gd name="connsiteX2" fmla="*/ 738004 w 840683"/>
                  <a:gd name="connsiteY2" fmla="*/ 506895 h 508862"/>
                  <a:gd name="connsiteX3" fmla="*/ 618735 w 840683"/>
                  <a:gd name="connsiteY3" fmla="*/ 19878 h 508862"/>
                  <a:gd name="connsiteX4" fmla="*/ 211230 w 840683"/>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9257"/>
                  <a:gd name="connsiteY0" fmla="*/ 0 h 508862"/>
                  <a:gd name="connsiteX1" fmla="*/ 89579 w 839257"/>
                  <a:gd name="connsiteY1" fmla="*/ 508862 h 508862"/>
                  <a:gd name="connsiteX2" fmla="*/ 738004 w 839257"/>
                  <a:gd name="connsiteY2" fmla="*/ 506895 h 508862"/>
                  <a:gd name="connsiteX3" fmla="*/ 613973 w 839257"/>
                  <a:gd name="connsiteY3" fmla="*/ 7972 h 508862"/>
                  <a:gd name="connsiteX4" fmla="*/ 211230 w 839257"/>
                  <a:gd name="connsiteY4" fmla="*/ 0 h 508862"/>
                  <a:gd name="connsiteX0" fmla="*/ 211230 w 835199"/>
                  <a:gd name="connsiteY0" fmla="*/ 0 h 508862"/>
                  <a:gd name="connsiteX1" fmla="*/ 89579 w 835199"/>
                  <a:gd name="connsiteY1" fmla="*/ 508862 h 508862"/>
                  <a:gd name="connsiteX2" fmla="*/ 738004 w 835199"/>
                  <a:gd name="connsiteY2" fmla="*/ 506895 h 508862"/>
                  <a:gd name="connsiteX3" fmla="*/ 613973 w 835199"/>
                  <a:gd name="connsiteY3" fmla="*/ 7972 h 508862"/>
                  <a:gd name="connsiteX4" fmla="*/ 211230 w 83519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2029"/>
                  <a:gd name="connsiteY0" fmla="*/ 0 h 508862"/>
                  <a:gd name="connsiteX1" fmla="*/ 89579 w 832029"/>
                  <a:gd name="connsiteY1" fmla="*/ 508862 h 508862"/>
                  <a:gd name="connsiteX2" fmla="*/ 738004 w 832029"/>
                  <a:gd name="connsiteY2" fmla="*/ 506895 h 508862"/>
                  <a:gd name="connsiteX3" fmla="*/ 613973 w 832029"/>
                  <a:gd name="connsiteY3" fmla="*/ 7972 h 508862"/>
                  <a:gd name="connsiteX4" fmla="*/ 211230 w 832029"/>
                  <a:gd name="connsiteY4" fmla="*/ 0 h 508862"/>
                  <a:gd name="connsiteX0" fmla="*/ 211230 w 833171"/>
                  <a:gd name="connsiteY0" fmla="*/ 0 h 508862"/>
                  <a:gd name="connsiteX1" fmla="*/ 89579 w 833171"/>
                  <a:gd name="connsiteY1" fmla="*/ 508862 h 508862"/>
                  <a:gd name="connsiteX2" fmla="*/ 738004 w 833171"/>
                  <a:gd name="connsiteY2" fmla="*/ 506895 h 508862"/>
                  <a:gd name="connsiteX3" fmla="*/ 613973 w 833171"/>
                  <a:gd name="connsiteY3" fmla="*/ 7972 h 508862"/>
                  <a:gd name="connsiteX4" fmla="*/ 211230 w 833171"/>
                  <a:gd name="connsiteY4" fmla="*/ 0 h 508862"/>
                  <a:gd name="connsiteX0" fmla="*/ 211230 w 832302"/>
                  <a:gd name="connsiteY0" fmla="*/ 0 h 508862"/>
                  <a:gd name="connsiteX1" fmla="*/ 89579 w 832302"/>
                  <a:gd name="connsiteY1" fmla="*/ 508862 h 508862"/>
                  <a:gd name="connsiteX2" fmla="*/ 738004 w 832302"/>
                  <a:gd name="connsiteY2" fmla="*/ 506895 h 508862"/>
                  <a:gd name="connsiteX3" fmla="*/ 610904 w 832302"/>
                  <a:gd name="connsiteY3" fmla="*/ 7972 h 508862"/>
                  <a:gd name="connsiteX4" fmla="*/ 211230 w 832302"/>
                  <a:gd name="connsiteY4" fmla="*/ 0 h 508862"/>
                  <a:gd name="connsiteX0" fmla="*/ 211230 w 834527"/>
                  <a:gd name="connsiteY0" fmla="*/ 0 h 508862"/>
                  <a:gd name="connsiteX1" fmla="*/ 89579 w 834527"/>
                  <a:gd name="connsiteY1" fmla="*/ 508862 h 508862"/>
                  <a:gd name="connsiteX2" fmla="*/ 738004 w 834527"/>
                  <a:gd name="connsiteY2" fmla="*/ 506895 h 508862"/>
                  <a:gd name="connsiteX3" fmla="*/ 610904 w 834527"/>
                  <a:gd name="connsiteY3" fmla="*/ 7972 h 508862"/>
                  <a:gd name="connsiteX4" fmla="*/ 211230 w 834527"/>
                  <a:gd name="connsiteY4" fmla="*/ 0 h 508862"/>
                  <a:gd name="connsiteX0" fmla="*/ 211230 w 828716"/>
                  <a:gd name="connsiteY0" fmla="*/ 0 h 508862"/>
                  <a:gd name="connsiteX1" fmla="*/ 89579 w 828716"/>
                  <a:gd name="connsiteY1" fmla="*/ 508862 h 508862"/>
                  <a:gd name="connsiteX2" fmla="*/ 738004 w 828716"/>
                  <a:gd name="connsiteY2" fmla="*/ 506895 h 508862"/>
                  <a:gd name="connsiteX3" fmla="*/ 589864 w 828716"/>
                  <a:gd name="connsiteY3" fmla="*/ 3165 h 508862"/>
                  <a:gd name="connsiteX4" fmla="*/ 211230 w 828716"/>
                  <a:gd name="connsiteY4" fmla="*/ 0 h 508862"/>
                  <a:gd name="connsiteX0" fmla="*/ 239458 w 820127"/>
                  <a:gd name="connsiteY0" fmla="*/ 1640 h 505697"/>
                  <a:gd name="connsiteX1" fmla="*/ 80990 w 820127"/>
                  <a:gd name="connsiteY1" fmla="*/ 505697 h 505697"/>
                  <a:gd name="connsiteX2" fmla="*/ 729415 w 820127"/>
                  <a:gd name="connsiteY2" fmla="*/ 503730 h 505697"/>
                  <a:gd name="connsiteX3" fmla="*/ 581275 w 820127"/>
                  <a:gd name="connsiteY3" fmla="*/ 0 h 505697"/>
                  <a:gd name="connsiteX4" fmla="*/ 239458 w 820127"/>
                  <a:gd name="connsiteY4" fmla="*/ 1640 h 505697"/>
                  <a:gd name="connsiteX0" fmla="*/ 239458 w 816266"/>
                  <a:gd name="connsiteY0" fmla="*/ 1640 h 505697"/>
                  <a:gd name="connsiteX1" fmla="*/ 80990 w 816266"/>
                  <a:gd name="connsiteY1" fmla="*/ 505697 h 505697"/>
                  <a:gd name="connsiteX2" fmla="*/ 724156 w 816266"/>
                  <a:gd name="connsiteY2" fmla="*/ 479705 h 505697"/>
                  <a:gd name="connsiteX3" fmla="*/ 581275 w 816266"/>
                  <a:gd name="connsiteY3" fmla="*/ 0 h 505697"/>
                  <a:gd name="connsiteX4" fmla="*/ 239458 w 816266"/>
                  <a:gd name="connsiteY4" fmla="*/ 1640 h 505697"/>
                  <a:gd name="connsiteX0" fmla="*/ 235335 w 812143"/>
                  <a:gd name="connsiteY0" fmla="*/ 1640 h 481672"/>
                  <a:gd name="connsiteX1" fmla="*/ 82127 w 812143"/>
                  <a:gd name="connsiteY1" fmla="*/ 481672 h 481672"/>
                  <a:gd name="connsiteX2" fmla="*/ 720033 w 812143"/>
                  <a:gd name="connsiteY2" fmla="*/ 479705 h 481672"/>
                  <a:gd name="connsiteX3" fmla="*/ 577152 w 812143"/>
                  <a:gd name="connsiteY3" fmla="*/ 0 h 481672"/>
                  <a:gd name="connsiteX4" fmla="*/ 235335 w 812143"/>
                  <a:gd name="connsiteY4" fmla="*/ 1640 h 481672"/>
                  <a:gd name="connsiteX0" fmla="*/ 235335 w 810745"/>
                  <a:gd name="connsiteY0" fmla="*/ 0 h 480032"/>
                  <a:gd name="connsiteX1" fmla="*/ 82127 w 810745"/>
                  <a:gd name="connsiteY1" fmla="*/ 480032 h 480032"/>
                  <a:gd name="connsiteX2" fmla="*/ 720033 w 810745"/>
                  <a:gd name="connsiteY2" fmla="*/ 478065 h 480032"/>
                  <a:gd name="connsiteX3" fmla="*/ 571891 w 810745"/>
                  <a:gd name="connsiteY3" fmla="*/ 36800 h 480032"/>
                  <a:gd name="connsiteX4" fmla="*/ 235335 w 810745"/>
                  <a:gd name="connsiteY4" fmla="*/ 0 h 480032"/>
                  <a:gd name="connsiteX0" fmla="*/ 231238 w 811908"/>
                  <a:gd name="connsiteY0" fmla="*/ 0 h 456007"/>
                  <a:gd name="connsiteX1" fmla="*/ 83290 w 811908"/>
                  <a:gd name="connsiteY1" fmla="*/ 456007 h 456007"/>
                  <a:gd name="connsiteX2" fmla="*/ 721196 w 811908"/>
                  <a:gd name="connsiteY2" fmla="*/ 454040 h 456007"/>
                  <a:gd name="connsiteX3" fmla="*/ 573054 w 811908"/>
                  <a:gd name="connsiteY3" fmla="*/ 12775 h 456007"/>
                  <a:gd name="connsiteX4" fmla="*/ 231238 w 811908"/>
                  <a:gd name="connsiteY4" fmla="*/ 0 h 456007"/>
                  <a:gd name="connsiteX0" fmla="*/ 222373 w 814567"/>
                  <a:gd name="connsiteY0" fmla="*/ 0 h 445478"/>
                  <a:gd name="connsiteX1" fmla="*/ 85949 w 814567"/>
                  <a:gd name="connsiteY1" fmla="*/ 445478 h 445478"/>
                  <a:gd name="connsiteX2" fmla="*/ 723855 w 814567"/>
                  <a:gd name="connsiteY2" fmla="*/ 443511 h 445478"/>
                  <a:gd name="connsiteX3" fmla="*/ 575713 w 814567"/>
                  <a:gd name="connsiteY3" fmla="*/ 2246 h 445478"/>
                  <a:gd name="connsiteX4" fmla="*/ 222373 w 814567"/>
                  <a:gd name="connsiteY4" fmla="*/ 0 h 445478"/>
                  <a:gd name="connsiteX0" fmla="*/ 222373 w 816622"/>
                  <a:gd name="connsiteY0" fmla="*/ 0 h 445478"/>
                  <a:gd name="connsiteX1" fmla="*/ 85949 w 816622"/>
                  <a:gd name="connsiteY1" fmla="*/ 445478 h 445478"/>
                  <a:gd name="connsiteX2" fmla="*/ 723855 w 816622"/>
                  <a:gd name="connsiteY2" fmla="*/ 443511 h 445478"/>
                  <a:gd name="connsiteX3" fmla="*/ 583396 w 816622"/>
                  <a:gd name="connsiteY3" fmla="*/ 2246 h 445478"/>
                  <a:gd name="connsiteX4" fmla="*/ 222373 w 81662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 name="connsiteX0" fmla="*/ 222373 w 811462"/>
                  <a:gd name="connsiteY0" fmla="*/ 0 h 445478"/>
                  <a:gd name="connsiteX1" fmla="*/ 85949 w 811462"/>
                  <a:gd name="connsiteY1" fmla="*/ 445478 h 445478"/>
                  <a:gd name="connsiteX2" fmla="*/ 723855 w 811462"/>
                  <a:gd name="connsiteY2" fmla="*/ 443511 h 445478"/>
                  <a:gd name="connsiteX3" fmla="*/ 583396 w 811462"/>
                  <a:gd name="connsiteY3" fmla="*/ 2246 h 445478"/>
                  <a:gd name="connsiteX4" fmla="*/ 222373 w 811462"/>
                  <a:gd name="connsiteY4" fmla="*/ 0 h 4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62" h="445478">
                    <a:moveTo>
                      <a:pt x="222373" y="0"/>
                    </a:moveTo>
                    <a:cubicBezTo>
                      <a:pt x="65003" y="55701"/>
                      <a:pt x="-107865" y="183748"/>
                      <a:pt x="85949" y="445478"/>
                    </a:cubicBezTo>
                    <a:lnTo>
                      <a:pt x="723855" y="443511"/>
                    </a:lnTo>
                    <a:cubicBezTo>
                      <a:pt x="913838" y="233547"/>
                      <a:pt x="761397" y="41425"/>
                      <a:pt x="583396" y="2246"/>
                    </a:cubicBezTo>
                    <a:cubicBezTo>
                      <a:pt x="441468" y="48973"/>
                      <a:pt x="361817" y="50104"/>
                      <a:pt x="222373" y="0"/>
                    </a:cubicBezTo>
                    <a:close/>
                  </a:path>
                </a:pathLst>
              </a:cu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1" name="Oval 100">
                <a:extLst>
                  <a:ext uri="{FF2B5EF4-FFF2-40B4-BE49-F238E27FC236}">
                    <a16:creationId xmlns="" xmlns:a16="http://schemas.microsoft.com/office/drawing/2014/main" id="{9BC1140A-800E-42A3-92CE-DC188A46B6F7}"/>
                  </a:ext>
                </a:extLst>
              </p:cNvPr>
              <p:cNvSpPr/>
              <p:nvPr/>
            </p:nvSpPr>
            <p:spPr>
              <a:xfrm>
                <a:off x="4276911" y="2083459"/>
                <a:ext cx="440162" cy="439770"/>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sp>
          <p:nvSpPr>
            <p:cNvPr id="94" name="Rectangle 140">
              <a:extLst>
                <a:ext uri="{FF2B5EF4-FFF2-40B4-BE49-F238E27FC236}">
                  <a16:creationId xmlns="" xmlns:a16="http://schemas.microsoft.com/office/drawing/2014/main" id="{17DE07B6-0AC8-4CC0-8C35-608F2AAC65BE}"/>
                </a:ext>
              </a:extLst>
            </p:cNvPr>
            <p:cNvSpPr>
              <a:spLocks noChangeArrowheads="1"/>
            </p:cNvSpPr>
            <p:nvPr/>
          </p:nvSpPr>
          <p:spPr bwMode="auto">
            <a:xfrm>
              <a:off x="3688999" y="2459560"/>
              <a:ext cx="1403715" cy="7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1600" b="1" dirty="0">
                  <a:solidFill>
                    <a:schemeClr val="bg1"/>
                  </a:solidFill>
                </a:rPr>
                <a:t>Review Panel</a:t>
              </a:r>
            </a:p>
          </p:txBody>
        </p:sp>
      </p:grpSp>
    </p:spTree>
    <p:extLst>
      <p:ext uri="{BB962C8B-B14F-4D97-AF65-F5344CB8AC3E}">
        <p14:creationId xmlns:p14="http://schemas.microsoft.com/office/powerpoint/2010/main" val="26310749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7394</TotalTime>
  <Words>945</Words>
  <Application>Microsoft Office PowerPoint</Application>
  <PresentationFormat>Widescreen</PresentationFormat>
  <Paragraphs>180</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Mangal</vt:lpstr>
      <vt:lpstr>Wingdings</vt:lpstr>
      <vt:lpstr>Wingdings 2</vt:lpstr>
      <vt:lpstr>Office Theme</vt:lpstr>
      <vt:lpstr>PowerPoint Presentation</vt:lpstr>
      <vt:lpstr>PowerPoint Presentation</vt:lpstr>
      <vt:lpstr>Seabed 2030 Mission</vt:lpstr>
      <vt:lpstr>The GEBCO global terrain model grid </vt:lpstr>
      <vt:lpstr>Target Grid Variable Resolution</vt:lpstr>
      <vt:lpstr>Four Pillars of Seabed 2030</vt:lpstr>
      <vt:lpstr>Working plan</vt:lpstr>
      <vt:lpstr>Seabed 2030 Culture</vt:lpstr>
      <vt:lpstr>PowerPoint Presentation</vt:lpstr>
      <vt:lpstr>PowerPoint Presentation</vt:lpstr>
      <vt:lpstr>PowerPoint Presentation</vt:lpstr>
      <vt:lpstr>Regional Approach</vt:lpstr>
      <vt:lpstr>Data 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Alberto Costa Neves</cp:lastModifiedBy>
  <cp:revision>173</cp:revision>
  <cp:lastPrinted>2018-10-23T20:12:34Z</cp:lastPrinted>
  <dcterms:created xsi:type="dcterms:W3CDTF">2018-02-13T02:01:11Z</dcterms:created>
  <dcterms:modified xsi:type="dcterms:W3CDTF">2019-02-16T23:09:50Z</dcterms:modified>
</cp:coreProperties>
</file>